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304" r:id="rId3"/>
    <p:sldId id="268" r:id="rId4"/>
    <p:sldId id="309" r:id="rId5"/>
    <p:sldId id="318" r:id="rId6"/>
    <p:sldId id="314" r:id="rId7"/>
    <p:sldId id="317" r:id="rId8"/>
    <p:sldId id="313" r:id="rId9"/>
    <p:sldId id="311" r:id="rId10"/>
    <p:sldId id="307" r:id="rId11"/>
    <p:sldId id="319" r:id="rId12"/>
    <p:sldId id="315" r:id="rId13"/>
    <p:sldId id="299" r:id="rId14"/>
    <p:sldId id="298" r:id="rId15"/>
    <p:sldId id="322" r:id="rId16"/>
    <p:sldId id="297" r:id="rId17"/>
    <p:sldId id="321" r:id="rId18"/>
    <p:sldId id="323" r:id="rId19"/>
    <p:sldId id="325" r:id="rId20"/>
    <p:sldId id="301" r:id="rId21"/>
    <p:sldId id="324" r:id="rId22"/>
    <p:sldId id="300" r:id="rId23"/>
    <p:sldId id="261" r:id="rId24"/>
    <p:sldId id="326" r:id="rId25"/>
    <p:sldId id="267" r:id="rId26"/>
    <p:sldId id="327" r:id="rId27"/>
    <p:sldId id="328" r:id="rId28"/>
    <p:sldId id="329" r:id="rId29"/>
    <p:sldId id="331" r:id="rId30"/>
    <p:sldId id="266" r:id="rId31"/>
    <p:sldId id="292" r:id="rId32"/>
    <p:sldId id="330" r:id="rId33"/>
    <p:sldId id="257" r:id="rId34"/>
    <p:sldId id="259" r:id="rId35"/>
    <p:sldId id="260" r:id="rId36"/>
    <p:sldId id="258" r:id="rId37"/>
    <p:sldId id="264" r:id="rId38"/>
    <p:sldId id="316" r:id="rId3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1"/>
    <p:restoredTop sz="94152"/>
  </p:normalViewPr>
  <p:slideViewPr>
    <p:cSldViewPr snapToGrid="0" snapToObjects="1">
      <p:cViewPr>
        <p:scale>
          <a:sx n="130" d="100"/>
          <a:sy n="130" d="100"/>
        </p:scale>
        <p:origin x="952" y="3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1" d="100"/>
        <a:sy n="13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081A0-EA7C-3E4D-8813-73A7427B57E9}" type="datetimeFigureOut">
              <a:rPr lang="en-US" smtClean="0"/>
              <a:t>11/6/19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55427-A7F9-0740-ADBD-80D7251AC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54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MYRRHA MUST NOT FAIL </a:t>
            </a:r>
            <a:r>
              <a:rPr lang="en-GB" dirty="0" smtClean="0"/>
              <a:t>!!</a:t>
            </a:r>
            <a:endParaRPr lang="en-GB" dirty="0" smtClean="0"/>
          </a:p>
          <a:p>
            <a:r>
              <a:rPr lang="en-GB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Accelerator Driven Advanced Energy System (ADANES)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China Initiative Accelerator Driven System (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CiADS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17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 smtClean="0"/>
              <a:t>Future and Emerging Technologies (FET) </a:t>
            </a:r>
          </a:p>
          <a:p>
            <a:r>
              <a:rPr lang="en-GB" sz="1200" dirty="0" smtClean="0"/>
              <a:t>Horizon 2020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10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smtClean="0">
                <a:solidFill>
                  <a:srgbClr val="FF0000"/>
                </a:solidFill>
              </a:rPr>
              <a:t>70% of the people interrogated in France by BTV believe that NPP contribute to the climate change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5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05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sondage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BVA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révèle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 86 % des 18-34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interrogés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l'immense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majorité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persuadés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47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Electron Cyclotron Resonance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83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Luciano </a:t>
            </a:r>
            <a:r>
              <a:rPr lang="en-US" dirty="0" err="1" smtClean="0"/>
              <a:t>Cinotti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99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dirty="0" smtClean="0"/>
              <a:t>The ambition is to design a </a:t>
            </a:r>
            <a:r>
              <a:rPr lang="en-GB" sz="3000" b="1" dirty="0" smtClean="0"/>
              <a:t>competitive system </a:t>
            </a:r>
            <a:r>
              <a:rPr lang="en-GB" sz="3000" dirty="0" smtClean="0"/>
              <a:t>for transmuting HLW and other applications (electricity production at less than 5 cents/kWh).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01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U0ADS in Ukraine designed</a:t>
            </a:r>
            <a:r>
              <a:rPr lang="en-GB" baseline="0" dirty="0" smtClean="0"/>
              <a:t> as multipurpose neutron source, not for ADS dynamics research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95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1763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1389A-C92B-432F-8263-25DB54EA82A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MB TCADS-4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61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6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err="1" smtClean="0"/>
              <a:t>Mostly</a:t>
            </a:r>
            <a:r>
              <a:rPr lang="fr-CH" dirty="0" smtClean="0"/>
              <a:t> a test of minor actinide</a:t>
            </a:r>
            <a:r>
              <a:rPr lang="fr-CH" baseline="0" dirty="0" smtClean="0"/>
              <a:t> transmutation</a:t>
            </a:r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MB TCADS-4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28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07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24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97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MB TCADS-4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A1389A-C92B-432F-8263-25DB54EA82A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2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Fossil fuels: convenient, cheap, they allowed</a:t>
            </a:r>
            <a:r>
              <a:rPr lang="en-US" baseline="0" smtClean="0"/>
              <a:t> </a:t>
            </a:r>
            <a:r>
              <a:rPr lang="en-US" smtClean="0"/>
              <a:t>us to develop as far as we did</a:t>
            </a:r>
          </a:p>
          <a:p>
            <a:r>
              <a:rPr lang="en-US" smtClean="0"/>
              <a:t>Today, the trouble makers of the world: (wars, atmospheric pollution, global</a:t>
            </a:r>
            <a:r>
              <a:rPr lang="en-US" baseline="0" smtClean="0"/>
              <a:t> warming, and in any case finite resource</a:t>
            </a:r>
          </a:p>
          <a:p>
            <a:r>
              <a:rPr lang="en-US" baseline="0" smtClean="0"/>
              <a:t>Not sustainable</a:t>
            </a:r>
          </a:p>
          <a:p>
            <a:r>
              <a:rPr lang="en-US" baseline="0" smtClean="0"/>
              <a:t>A formidable challenge to replace 85% of energy production</a:t>
            </a:r>
          </a:p>
          <a:p>
            <a:r>
              <a:rPr lang="en-US" baseline="0" smtClean="0"/>
              <a:t>Requires systematic approach, a truly disrupting technology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44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 idea to use a</a:t>
            </a:r>
            <a:r>
              <a:rPr lang="en-US" baseline="0" smtClean="0"/>
              <a:t> proton accelerator is not new, but today the technology is ready</a:t>
            </a:r>
          </a:p>
          <a:p>
            <a:r>
              <a:rPr lang="en-US" baseline="0" smtClean="0"/>
              <a:t>Developed in laboratories such as CERN, with a significant history of feeding innovation</a:t>
            </a:r>
          </a:p>
          <a:p>
            <a:r>
              <a:rPr lang="en-US" baseline="0" smtClean="0"/>
              <a:t>First PET scanner built by CERN in early 1880s, all medical imaging comes from particle physics, </a:t>
            </a:r>
          </a:p>
          <a:p>
            <a:r>
              <a:rPr lang="en-US" baseline="0" smtClean="0"/>
              <a:t>and what was more disrupting that the World Wide Web invented at CERN in the past 20 to 30 years?</a:t>
            </a:r>
          </a:p>
          <a:p>
            <a:r>
              <a:rPr lang="en-US" baseline="0" smtClean="0"/>
              <a:t>Technology validated at CERN, through the work initiated by Nobel laureate Carlo Rubbia to destroy nuclear waste and produce safe and clean energy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37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Nuclear waste management is an unsolved problem, whether countries decide to stop nuclear power, to</a:t>
            </a:r>
            <a:r>
              <a:rPr lang="en-US" baseline="0" smtClean="0"/>
              <a:t> continue nuclear power, or to deploy nuclear power</a:t>
            </a:r>
          </a:p>
          <a:p>
            <a:r>
              <a:rPr lang="en-US" baseline="0" smtClean="0"/>
              <a:t>The possibility exist to destroy long-lived nuclear waste as an alternative to long-term storage, which is the only solution advocated by nuclear industry</a:t>
            </a:r>
          </a:p>
          <a:p>
            <a:r>
              <a:rPr lang="en-US" baseline="0" smtClean="0"/>
              <a:t>It is possible today to reduce the dangerousness of nuclear waste, well below that of the uranium ore that produced it</a:t>
            </a:r>
          </a:p>
          <a:p>
            <a:r>
              <a:rPr lang="en-US" baseline="0" smtClean="0"/>
              <a:t>The investment that is needed to destroy nuclear waste will make thorium energy available faster and at a competitive price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386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Thorium is a resource with potential at least 500 times that of uranium</a:t>
            </a:r>
          </a:p>
          <a:p>
            <a:r>
              <a:rPr lang="en-US" smtClean="0"/>
              <a:t>It is broadly distributed in the world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Countries in which are countries where the information is missing, so presently estimated reserves at 6.3 million tons (</a:t>
            </a:r>
            <a:r>
              <a:rPr lang="en-GB" sz="1200" i="1" smtClean="0"/>
              <a:t>OECD/IAEA/Uranium 2014</a:t>
            </a:r>
            <a:r>
              <a:rPr lang="en-US" smtClean="0"/>
              <a:t>), are likely underestimated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So thorium can be considered as a sustainable source of energy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413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Within 40 years, it will have increase by a factor 3</a:t>
            </a:r>
          </a:p>
          <a:p>
            <a:r>
              <a:rPr lang="en-US" smtClean="0"/>
              <a:t>1 ton of TRU</a:t>
            </a:r>
            <a:r>
              <a:rPr lang="en-US" baseline="0" smtClean="0"/>
              <a:t> would allow to power a 1 </a:t>
            </a:r>
            <a:r>
              <a:rPr lang="en-US" baseline="0" err="1" smtClean="0"/>
              <a:t>GWe</a:t>
            </a:r>
            <a:r>
              <a:rPr lang="en-US" baseline="0" smtClean="0"/>
              <a:t> power station for one year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74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 Commissioner for Research, Science and Innovation: Carlos Moedas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55427-A7F9-0740-ADBD-80D7251AC18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1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1BCDB-AA25-BF48-8F75-96A6D8BC4DCC}" type="datetime1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42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CH" dirty="0"/>
              <a:t>Click to </a:t>
            </a:r>
            <a:r>
              <a:rPr lang="fr-CH" dirty="0" err="1"/>
              <a:t>edit</a:t>
            </a:r>
            <a:r>
              <a:rPr lang="fr-CH" dirty="0"/>
              <a:t> Master </a:t>
            </a:r>
            <a:r>
              <a:rPr lang="fr-CH" dirty="0" err="1"/>
              <a:t>title</a:t>
            </a:r>
            <a:r>
              <a:rPr lang="fr-CH" dirty="0"/>
              <a:t>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0DFC3-65A3-BF4F-B215-9314F563CD4E}" type="datetime1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3993"/>
            <a:ext cx="1012676" cy="75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91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625EE-36E7-0748-A35B-F55B52A7C3B7}" type="datetime1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7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Click to </a:t>
            </a:r>
            <a:r>
              <a:rPr lang="fr-CH" dirty="0" err="1"/>
              <a:t>edit</a:t>
            </a:r>
            <a:r>
              <a:rPr lang="fr-CH" dirty="0"/>
              <a:t> Master </a:t>
            </a:r>
            <a:r>
              <a:rPr lang="fr-CH" dirty="0" err="1"/>
              <a:t>title</a:t>
            </a:r>
            <a:r>
              <a:rPr lang="fr-CH" dirty="0"/>
              <a:t>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06480-DF61-A143-8F0E-C9D3930C7878}" type="datetime1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4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3C999-6325-E040-B5CD-814CA9BFDD1B}" type="datetime1">
              <a:rPr lang="en-US" smtClean="0"/>
              <a:t>11/6/19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8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AD0C-1625-A14F-A358-788C0240B517}" type="datetime1">
              <a:rPr lang="en-US" smtClean="0"/>
              <a:t>11/6/19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9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1632C-AF7D-924B-9A63-839811562072}" type="datetime1">
              <a:rPr lang="en-US" smtClean="0"/>
              <a:t>11/6/19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4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B32B9-67FA-4B42-A7B5-9A32497DE533}" type="datetime1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9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4FECF-5271-E549-B592-49D632D8DDCC}" type="datetime1">
              <a:rPr lang="en-US" smtClean="0"/>
              <a:t>11/6/19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88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F820-9B72-7C48-8BB8-C8D74226EEF2}" type="datetime1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4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82062-0613-DC49-9DB3-3CE0FFEADEAF}" type="datetime1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57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F6973-EEA6-8B4E-9B95-CA6FE8D0AAFF}" type="datetime1">
              <a:rPr lang="en-US" smtClean="0"/>
              <a:t>11/6/19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7EC0F-5E31-6742-BECF-A1C9F759F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4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emf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D9A835C-CC1C-9D47-9384-7142C77D0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" y="19663"/>
            <a:ext cx="9139735" cy="5145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40CA46C-0E53-5045-9417-F6BEAEA9E76D}"/>
              </a:ext>
            </a:extLst>
          </p:cNvPr>
          <p:cNvSpPr txBox="1"/>
          <p:nvPr/>
        </p:nvSpPr>
        <p:spPr>
          <a:xfrm>
            <a:off x="965676" y="1524860"/>
            <a:ext cx="7494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</a:rPr>
              <a:t>iThEC’s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 contributions to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the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exploitation of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thorium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A166789-E29B-854E-88C9-F420363DA4D6}"/>
              </a:ext>
            </a:extLst>
          </p:cNvPr>
          <p:cNvSpPr txBox="1"/>
          <p:nvPr/>
        </p:nvSpPr>
        <p:spPr>
          <a:xfrm>
            <a:off x="965676" y="2806478"/>
            <a:ext cx="58055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Jean-Pierre </a:t>
            </a:r>
            <a:r>
              <a:rPr 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Revol</a:t>
            </a: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www.ithec.org</a:t>
            </a:r>
            <a:endParaRPr lang="en-US" i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884"/>
            <a:ext cx="2696606" cy="2022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5676" y="3597779"/>
            <a:ext cx="71424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>
                <a:solidFill>
                  <a:schemeClr val="tx2">
                    <a:lumMod val="75000"/>
                  </a:schemeClr>
                </a:solidFill>
              </a:rPr>
              <a:t>5th International Workshop on</a:t>
            </a:r>
          </a:p>
          <a:p>
            <a:r>
              <a:rPr lang="en-GB" smtClean="0">
                <a:solidFill>
                  <a:schemeClr val="tx2">
                    <a:lumMod val="75000"/>
                  </a:schemeClr>
                </a:solidFill>
              </a:rPr>
              <a:t>ACCELERATOR-DRIVEN SUB-CRITICAL SYSTEMS &amp; THORIUM UTILIZATION</a:t>
            </a:r>
          </a:p>
          <a:p>
            <a:r>
              <a:rPr lang="en-GB" smtClean="0">
                <a:solidFill>
                  <a:schemeClr val="tx2">
                    <a:lumMod val="75000"/>
                  </a:schemeClr>
                </a:solidFill>
              </a:rPr>
              <a:t>SCK•CEN, November 6-8, 2019</a:t>
            </a:r>
            <a:endParaRPr lang="en-GB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7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 smtClean="0"/>
              <a:t>iThEC’s</a:t>
            </a:r>
            <a:r>
              <a:rPr lang="fr-FR" smtClean="0"/>
              <a:t> goals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406174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mtClean="0"/>
              <a:t>Promote </a:t>
            </a:r>
            <a:r>
              <a:rPr lang="en-US"/>
              <a:t>research and development in thorium technologies, with the more specific initial goal of </a:t>
            </a:r>
            <a:r>
              <a:rPr lang="en-US" b="1" smtClean="0"/>
              <a:t>transmuting nuclear </a:t>
            </a:r>
            <a:r>
              <a:rPr lang="en-US" b="1"/>
              <a:t>waste in accelerator-driven systems</a:t>
            </a:r>
            <a:r>
              <a:rPr lang="en-US"/>
              <a:t> (ADS</a:t>
            </a:r>
            <a:r>
              <a:rPr lang="en-US" smtClean="0"/>
              <a:t>), </a:t>
            </a:r>
            <a:r>
              <a:rPr lang="en-US"/>
              <a:t>and the longer-term goal of </a:t>
            </a:r>
            <a:r>
              <a:rPr lang="en-US" b="1"/>
              <a:t>exploiting thorium as a sustainable source of </a:t>
            </a:r>
            <a:r>
              <a:rPr lang="en-US" b="1" smtClean="0"/>
              <a:t>energy</a:t>
            </a:r>
          </a:p>
          <a:p>
            <a:pPr marL="0" lvl="0" indent="0">
              <a:buNone/>
            </a:pPr>
            <a:endParaRPr lang="en-US"/>
          </a:p>
          <a:p>
            <a:pPr marL="0" lvl="0" indent="0">
              <a:buNone/>
            </a:pPr>
            <a:r>
              <a:rPr lang="en-US" smtClean="0"/>
              <a:t>General agreement that </a:t>
            </a:r>
            <a:r>
              <a:rPr lang="en-US" b="1" smtClean="0"/>
              <a:t>nuclear waste </a:t>
            </a:r>
            <a:r>
              <a:rPr lang="en-US" smtClean="0"/>
              <a:t>is an issue, even for countries phasing out nuclear energy, so this is our first priority</a:t>
            </a:r>
          </a:p>
          <a:p>
            <a:pPr marL="0" lvl="0" indent="0">
              <a:buNone/>
            </a:pPr>
            <a:endParaRPr lang="en-US" smtClean="0"/>
          </a:p>
          <a:p>
            <a:pPr marL="0" lvl="0" indent="0">
              <a:buNone/>
            </a:pPr>
            <a:r>
              <a:rPr lang="en-US" smtClean="0"/>
              <a:t>“</a:t>
            </a:r>
            <a:r>
              <a:rPr lang="en-US" b="1" i="1" smtClean="0"/>
              <a:t>Thorium is a source of energy essentially sustainable on the human time scale</a:t>
            </a:r>
            <a:r>
              <a:rPr lang="en-US" smtClean="0"/>
              <a:t>”</a:t>
            </a:r>
            <a:br>
              <a:rPr lang="en-US" smtClean="0"/>
            </a:br>
            <a:r>
              <a:rPr lang="en-US" smtClean="0"/>
              <a:t>							</a:t>
            </a:r>
            <a:r>
              <a:rPr lang="en-US" sz="2500" b="1" smtClean="0"/>
              <a:t>Carlo Rubbia</a:t>
            </a:r>
            <a:r>
              <a:rPr lang="en-US" sz="2500" smtClean="0"/>
              <a:t>, A future for thorium power?, ThEC13, Oct. 2013</a:t>
            </a:r>
            <a:endParaRPr lang="en-US" sz="25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4381" y="3575873"/>
            <a:ext cx="8214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00B050"/>
                </a:solidFill>
              </a:rPr>
              <a:t>iThEC supports fully the efforts on ADS </a:t>
            </a:r>
            <a:r>
              <a:rPr lang="en-US" sz="2400" dirty="0" smtClean="0">
                <a:solidFill>
                  <a:srgbClr val="00B050"/>
                </a:solidFill>
              </a:rPr>
              <a:t>world-wide </a:t>
            </a:r>
            <a:r>
              <a:rPr lang="en-US" sz="2400" dirty="0">
                <a:solidFill>
                  <a:srgbClr val="00B050"/>
                </a:solidFill>
              </a:rPr>
              <a:t>especially </a:t>
            </a:r>
            <a:r>
              <a:rPr lang="en-US" sz="2400" dirty="0" smtClean="0">
                <a:solidFill>
                  <a:srgbClr val="00B050"/>
                </a:solidFill>
              </a:rPr>
              <a:t>MYRRHA</a:t>
            </a:r>
            <a:r>
              <a:rPr lang="en-US" sz="2400" dirty="0">
                <a:solidFill>
                  <a:srgbClr val="00B050"/>
                </a:solidFill>
              </a:rPr>
              <a:t>, but also </a:t>
            </a:r>
            <a:r>
              <a:rPr lang="en-US" sz="2400" dirty="0" smtClean="0">
                <a:solidFill>
                  <a:srgbClr val="00B050"/>
                </a:solidFill>
              </a:rPr>
              <a:t>ADANES </a:t>
            </a:r>
            <a:r>
              <a:rPr lang="en-US" sz="2400" dirty="0">
                <a:solidFill>
                  <a:srgbClr val="00B050"/>
                </a:solidFill>
              </a:rPr>
              <a:t>and </a:t>
            </a:r>
            <a:r>
              <a:rPr lang="en-US" sz="2400" dirty="0" smtClean="0">
                <a:solidFill>
                  <a:srgbClr val="00B050"/>
                </a:solidFill>
              </a:rPr>
              <a:t>projects in </a:t>
            </a:r>
            <a:r>
              <a:rPr lang="en-US" sz="2400" dirty="0">
                <a:solidFill>
                  <a:srgbClr val="00B050"/>
                </a:solidFill>
              </a:rPr>
              <a:t>Japan, USA, </a:t>
            </a:r>
            <a:r>
              <a:rPr lang="en-US" sz="2400" dirty="0" smtClean="0">
                <a:solidFill>
                  <a:srgbClr val="00B050"/>
                </a:solidFill>
              </a:rPr>
              <a:t>Russia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46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 smtClean="0"/>
              <a:t>iThEC’s</a:t>
            </a:r>
            <a:r>
              <a:rPr lang="en-GB" smtClean="0"/>
              <a:t> initiatives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615"/>
            <a:ext cx="8229600" cy="3086716"/>
          </a:xfrm>
        </p:spPr>
        <p:txBody>
          <a:bodyPr>
            <a:normAutofit fontScale="55000" lnSpcReduction="20000"/>
          </a:bodyPr>
          <a:lstStyle/>
          <a:p>
            <a:r>
              <a:rPr lang="en-GB" b="1" dirty="0" smtClean="0"/>
              <a:t>ThEC13</a:t>
            </a:r>
            <a:r>
              <a:rPr lang="en-GB" dirty="0" smtClean="0"/>
              <a:t> ADS Conference: review the status of the </a:t>
            </a:r>
            <a:r>
              <a:rPr lang="en-GB" dirty="0"/>
              <a:t>field, CERN 2013</a:t>
            </a:r>
            <a:endParaRPr lang="en-GB" dirty="0" smtClean="0"/>
          </a:p>
          <a:p>
            <a:r>
              <a:rPr lang="en-GB" b="1" dirty="0" smtClean="0"/>
              <a:t>CYCLADS</a:t>
            </a:r>
            <a:r>
              <a:rPr lang="en-GB" dirty="0" smtClean="0"/>
              <a:t> proposal, submitted to EU FET H2020, 2018 </a:t>
            </a:r>
          </a:p>
          <a:p>
            <a:r>
              <a:rPr lang="en-GB" b="1" dirty="0" smtClean="0"/>
              <a:t>EURATOM</a:t>
            </a:r>
            <a:r>
              <a:rPr lang="en-GB" dirty="0" smtClean="0"/>
              <a:t> proposal, NFRP-05</a:t>
            </a:r>
            <a:r>
              <a:rPr lang="en-GB" dirty="0"/>
              <a:t>: Support for safety research of Small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Modular Reactors, 2019</a:t>
            </a:r>
          </a:p>
          <a:p>
            <a:r>
              <a:rPr lang="en-GB" dirty="0" smtClean="0"/>
              <a:t>Letter of Intent for an </a:t>
            </a:r>
            <a:r>
              <a:rPr lang="en-GB" b="1" dirty="0" smtClean="0"/>
              <a:t>ADS experiment at Troitsk </a:t>
            </a:r>
            <a:r>
              <a:rPr lang="en-GB" dirty="0" smtClean="0"/>
              <a:t>under discussion in Russia</a:t>
            </a:r>
          </a:p>
          <a:p>
            <a:r>
              <a:rPr lang="en-GB" b="1" dirty="0" smtClean="0"/>
              <a:t>Promotion of ADS at government level </a:t>
            </a:r>
            <a:r>
              <a:rPr lang="en-GB" dirty="0" smtClean="0"/>
              <a:t>in Europe, Switzerland, Russian Federation</a:t>
            </a:r>
          </a:p>
          <a:p>
            <a:pPr lvl="1"/>
            <a:r>
              <a:rPr lang="en-GB" dirty="0" smtClean="0"/>
              <a:t>iThEC invited to </a:t>
            </a:r>
            <a:r>
              <a:rPr lang="en-GB" dirty="0"/>
              <a:t>WEF at Tianjin China, 2018 (Disrupting Energy Technology </a:t>
            </a:r>
            <a:r>
              <a:rPr lang="en-GB" dirty="0" smtClean="0"/>
              <a:t>session), </a:t>
            </a:r>
            <a:br>
              <a:rPr lang="en-GB" dirty="0" smtClean="0"/>
            </a:br>
            <a:r>
              <a:rPr lang="en-GB" b="1" dirty="0" smtClean="0"/>
              <a:t>WEF </a:t>
            </a:r>
            <a:r>
              <a:rPr lang="en-GB" b="1" dirty="0"/>
              <a:t>Annual Meeting of the New Champions</a:t>
            </a:r>
            <a:r>
              <a:rPr lang="en-GB" dirty="0"/>
              <a:t>, Tianjin, People's Republic of China, 18–20 </a:t>
            </a:r>
            <a:r>
              <a:rPr lang="en-GB" dirty="0" smtClean="0"/>
              <a:t>Sept. </a:t>
            </a:r>
            <a:r>
              <a:rPr lang="en-GB" dirty="0"/>
              <a:t>2018) </a:t>
            </a:r>
            <a:r>
              <a:rPr lang="en-GB" dirty="0" smtClean="0"/>
              <a:t>– </a:t>
            </a:r>
            <a:r>
              <a:rPr lang="en-GB" dirty="0" err="1" smtClean="0"/>
              <a:t>iThEC</a:t>
            </a:r>
            <a:r>
              <a:rPr lang="en-GB" dirty="0" smtClean="0"/>
              <a:t> </a:t>
            </a:r>
            <a:r>
              <a:rPr lang="en-GB" dirty="0"/>
              <a:t>member </a:t>
            </a:r>
            <a:r>
              <a:rPr lang="en-GB" dirty="0" smtClean="0"/>
              <a:t>on </a:t>
            </a:r>
            <a:r>
              <a:rPr lang="en-GB" b="1" dirty="0" smtClean="0"/>
              <a:t>WEF </a:t>
            </a:r>
            <a:r>
              <a:rPr lang="en-GB" b="1" dirty="0"/>
              <a:t>Global Future Council on Energy Technologies</a:t>
            </a:r>
          </a:p>
          <a:p>
            <a:pPr lvl="1"/>
            <a:r>
              <a:rPr lang="en-GB" b="1" dirty="0"/>
              <a:t>Members of iThEC asked to deliver a report on thorium to the Swiss government </a:t>
            </a:r>
            <a:endParaRPr lang="en-GB" b="1" dirty="0" smtClean="0"/>
          </a:p>
          <a:p>
            <a:pPr lvl="1"/>
            <a:r>
              <a:rPr lang="en-GB" dirty="0" smtClean="0"/>
              <a:t>Many </a:t>
            </a:r>
            <a:r>
              <a:rPr lang="en-GB" b="1" dirty="0" smtClean="0"/>
              <a:t>seminars</a:t>
            </a:r>
            <a:r>
              <a:rPr lang="en-GB" dirty="0" smtClean="0"/>
              <a:t> and participations in </a:t>
            </a:r>
            <a:r>
              <a:rPr lang="en-GB" b="1" dirty="0" smtClean="0"/>
              <a:t>conferences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11" y="12273"/>
            <a:ext cx="1401751" cy="1843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869056" y="1865621"/>
            <a:ext cx="113226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98.8k </a:t>
            </a:r>
            <a:r>
              <a:rPr lang="en-GB" sz="1000" dirty="0"/>
              <a:t>downloads on </a:t>
            </a:r>
            <a:r>
              <a:rPr lang="en-GB" sz="1000" dirty="0" smtClean="0"/>
              <a:t>November 5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73355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</a:t>
            </a:r>
            <a:r>
              <a:rPr lang="en-GB" dirty="0" smtClean="0"/>
              <a:t>olitical </a:t>
            </a:r>
            <a:r>
              <a:rPr lang="en-GB" dirty="0"/>
              <a:t>“climate” </a:t>
            </a:r>
            <a:r>
              <a:rPr lang="en-GB" dirty="0" smtClean="0"/>
              <a:t>change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00151"/>
            <a:ext cx="8349271" cy="3394472"/>
          </a:xfrm>
        </p:spPr>
        <p:txBody>
          <a:bodyPr>
            <a:normAutofit/>
          </a:bodyPr>
          <a:lstStyle/>
          <a:p>
            <a:pPr lvl="0" defTabSz="914400">
              <a:spcBef>
                <a:spcPts val="0"/>
              </a:spcBef>
              <a:buClrTx/>
              <a:buSzTx/>
              <a:buFont typeface="Arial" charset="0"/>
              <a:buChar char="•"/>
              <a:defRPr/>
            </a:pPr>
            <a:r>
              <a:rPr lang="en-GB" sz="2300" dirty="0"/>
              <a:t>Opposition to deep </a:t>
            </a:r>
            <a:r>
              <a:rPr lang="en-GB" sz="2300" dirty="0" smtClean="0"/>
              <a:t>storage of nuclear waste </a:t>
            </a:r>
            <a:r>
              <a:rPr lang="en-GB" sz="2300" dirty="0"/>
              <a:t>in </a:t>
            </a:r>
            <a:r>
              <a:rPr lang="en-GB" sz="2300" dirty="0" smtClean="0"/>
              <a:t>France*, Switzerland, USA, etc.</a:t>
            </a:r>
            <a:br>
              <a:rPr lang="en-GB" sz="2300" dirty="0" smtClean="0"/>
            </a:br>
            <a:r>
              <a:rPr lang="en-GB" sz="2300" dirty="0" smtClean="0">
                <a:solidFill>
                  <a:srgbClr val="00B050"/>
                </a:solidFill>
              </a:rPr>
              <a:t>	⇒ Need for an alternative</a:t>
            </a:r>
          </a:p>
          <a:p>
            <a:pPr lvl="0" defTabSz="914400">
              <a:spcBef>
                <a:spcPts val="0"/>
              </a:spcBef>
              <a:buClrTx/>
              <a:buSzTx/>
              <a:buFont typeface="Arial" charset="0"/>
              <a:buChar char="•"/>
              <a:defRPr/>
            </a:pPr>
            <a:r>
              <a:rPr lang="en-US" sz="2300" dirty="0" smtClean="0"/>
              <a:t>The young generation is worried about climate change, </a:t>
            </a:r>
            <a:br>
              <a:rPr lang="en-US" sz="2300" dirty="0" smtClean="0"/>
            </a:br>
            <a:r>
              <a:rPr lang="en-US" sz="2300" dirty="0" smtClean="0"/>
              <a:t>but no credible solution in sight!</a:t>
            </a:r>
            <a:br>
              <a:rPr lang="en-US" sz="2300" dirty="0" smtClean="0"/>
            </a:br>
            <a:r>
              <a:rPr lang="en-US" sz="2300" dirty="0" smtClean="0"/>
              <a:t>	</a:t>
            </a:r>
            <a:r>
              <a:rPr lang="en-US" sz="2300" b="1" dirty="0" smtClean="0">
                <a:solidFill>
                  <a:srgbClr val="00B050"/>
                </a:solidFill>
              </a:rPr>
              <a:t>⇒</a:t>
            </a:r>
            <a:r>
              <a:rPr lang="en-US" sz="2300" dirty="0" smtClean="0"/>
              <a:t> Developing ADS for </a:t>
            </a:r>
            <a:r>
              <a:rPr lang="en-US" sz="2300" dirty="0" smtClean="0">
                <a:solidFill>
                  <a:srgbClr val="00B050"/>
                </a:solidFill>
              </a:rPr>
              <a:t>nuclear waste transmutation will open the possibility of energy production based on thorium</a:t>
            </a:r>
            <a:endParaRPr lang="en-GB" sz="2300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6490" y="4020051"/>
            <a:ext cx="765628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* </a:t>
            </a:r>
            <a:r>
              <a:rPr lang="en-GB" sz="1600" dirty="0" err="1" smtClean="0"/>
              <a:t>Cigéo</a:t>
            </a:r>
            <a:r>
              <a:rPr lang="en-GB" sz="1600" dirty="0" smtClean="0"/>
              <a:t>, Bure, France: ”</a:t>
            </a:r>
            <a:r>
              <a:rPr lang="en-GB" sz="1600" b="1" i="1" dirty="0" smtClean="0"/>
              <a:t>Do </a:t>
            </a:r>
            <a:r>
              <a:rPr lang="en-GB" sz="1600" b="1" i="1" dirty="0"/>
              <a:t>not leave nuclear waste management to future generations</a:t>
            </a:r>
            <a:r>
              <a:rPr lang="en-GB" sz="1600" dirty="0" smtClean="0"/>
              <a:t>”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035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946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2806"/>
            <a:ext cx="4513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International Conference on Climate Change and the Role of Nuclear </a:t>
            </a:r>
            <a:r>
              <a:rPr lang="en-US" b="1" smtClean="0">
                <a:solidFill>
                  <a:schemeClr val="bg1"/>
                </a:solidFill>
              </a:rPr>
              <a:t>Power organized </a:t>
            </a:r>
            <a:r>
              <a:rPr lang="en-US" b="1">
                <a:solidFill>
                  <a:schemeClr val="bg1"/>
                </a:solidFill>
              </a:rPr>
              <a:t>by the International Atomic Energy Agency (IAEA</a:t>
            </a:r>
            <a:r>
              <a:rPr lang="en-US" b="1" smtClean="0">
                <a:solidFill>
                  <a:schemeClr val="bg1"/>
                </a:solidFill>
              </a:rPr>
              <a:t>); </a:t>
            </a:r>
            <a:r>
              <a:rPr lang="en-US" b="1">
                <a:solidFill>
                  <a:schemeClr val="bg1"/>
                </a:solidFill>
              </a:rPr>
              <a:t>7–11 October 2019, Vienna, </a:t>
            </a:r>
            <a:r>
              <a:rPr lang="en-US" b="1" smtClean="0">
                <a:solidFill>
                  <a:schemeClr val="bg1"/>
                </a:solidFill>
              </a:rPr>
              <a:t>Austria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2242" y="546185"/>
            <a:ext cx="1810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Confusion in public* and political circles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198598" y="1850577"/>
            <a:ext cx="19454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69 % </a:t>
            </a:r>
            <a:r>
              <a:rPr lang="en-US" b="1" dirty="0">
                <a:solidFill>
                  <a:srgbClr val="00B050"/>
                </a:solidFill>
              </a:rPr>
              <a:t>of </a:t>
            </a:r>
            <a:r>
              <a:rPr lang="en-US" b="1" dirty="0" smtClean="0">
                <a:solidFill>
                  <a:srgbClr val="00B050"/>
                </a:solidFill>
              </a:rPr>
              <a:t>people </a:t>
            </a:r>
            <a:r>
              <a:rPr lang="en-US" b="1" dirty="0">
                <a:solidFill>
                  <a:srgbClr val="00B050"/>
                </a:solidFill>
              </a:rPr>
              <a:t>interrogated in France by </a:t>
            </a:r>
            <a:r>
              <a:rPr lang="en-US" b="1" dirty="0" smtClean="0">
                <a:solidFill>
                  <a:srgbClr val="00B050"/>
                </a:solidFill>
              </a:rPr>
              <a:t>BVA </a:t>
            </a:r>
            <a:r>
              <a:rPr lang="en-US" b="1" dirty="0">
                <a:solidFill>
                  <a:srgbClr val="00B050"/>
                </a:solidFill>
              </a:rPr>
              <a:t>believe that NPP contribute to </a:t>
            </a:r>
            <a:r>
              <a:rPr lang="en-US" b="1" dirty="0" smtClean="0">
                <a:solidFill>
                  <a:srgbClr val="00B050"/>
                </a:solidFill>
              </a:rPr>
              <a:t>climate change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0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Politicians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3726" y="2370109"/>
            <a:ext cx="22902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“</a:t>
            </a:r>
            <a:r>
              <a:rPr lang="en-GB" b="1" i="1" dirty="0" smtClean="0"/>
              <a:t>The French CEA tells me that what you propose does not work</a:t>
            </a:r>
            <a:r>
              <a:rPr lang="en-GB" i="1" dirty="0" smtClean="0"/>
              <a:t>! </a:t>
            </a:r>
            <a:r>
              <a:rPr lang="en-GB" dirty="0" smtClean="0"/>
              <a:t>”</a:t>
            </a:r>
          </a:p>
          <a:p>
            <a:r>
              <a:rPr lang="en-GB" dirty="0" smtClean="0"/>
              <a:t>		N. </a:t>
            </a:r>
            <a:r>
              <a:rPr lang="en-GB" dirty="0" err="1" smtClean="0"/>
              <a:t>Hulot</a:t>
            </a:r>
            <a:endParaRPr lang="en-GB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848796" y="871442"/>
            <a:ext cx="1804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Politician </a:t>
            </a:r>
            <a:r>
              <a:rPr lang="en-GB" smtClean="0"/>
              <a:t>lack of understanding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492536" y="4774168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/>
              <a:t>April 5, 2018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86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Scientist’s responsibility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053304" cy="3394472"/>
          </a:xfrm>
        </p:spPr>
        <p:txBody>
          <a:bodyPr>
            <a:normAutofit fontScale="92500" lnSpcReduction="20000"/>
          </a:bodyPr>
          <a:lstStyle/>
          <a:p>
            <a:pPr lvl="0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2600" dirty="0">
                <a:solidFill>
                  <a:srgbClr val="00B050"/>
                </a:solidFill>
              </a:rPr>
              <a:t>There is a need for information among young </a:t>
            </a:r>
            <a:r>
              <a:rPr lang="en-GB" sz="2600" dirty="0" smtClean="0">
                <a:solidFill>
                  <a:srgbClr val="00B050"/>
                </a:solidFill>
              </a:rPr>
              <a:t>people </a:t>
            </a:r>
            <a:r>
              <a:rPr lang="en-GB" sz="1300" dirty="0" smtClean="0">
                <a:solidFill>
                  <a:srgbClr val="00B050"/>
                </a:solidFill>
              </a:rPr>
              <a:t>(18-34: 86</a:t>
            </a:r>
            <a:r>
              <a:rPr lang="en-GB" sz="1300" dirty="0" smtClean="0">
                <a:solidFill>
                  <a:srgbClr val="00B050"/>
                </a:solidFill>
              </a:rPr>
              <a:t>%)</a:t>
            </a:r>
            <a:br>
              <a:rPr lang="en-GB" sz="1300" dirty="0" smtClean="0">
                <a:solidFill>
                  <a:srgbClr val="00B050"/>
                </a:solidFill>
              </a:rPr>
            </a:br>
            <a:endParaRPr lang="en-GB" sz="1300" dirty="0" smtClean="0">
              <a:solidFill>
                <a:srgbClr val="00B050"/>
              </a:solidFill>
            </a:endParaRPr>
          </a:p>
          <a:p>
            <a:pPr lvl="0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2600" dirty="0" smtClean="0">
                <a:solidFill>
                  <a:srgbClr val="00B050"/>
                </a:solidFill>
              </a:rPr>
              <a:t>Address young generations </a:t>
            </a:r>
            <a:r>
              <a:rPr lang="en-GB" sz="2600" dirty="0" smtClean="0"/>
              <a:t>in order to trigger their interest and use their </a:t>
            </a:r>
            <a:r>
              <a:rPr lang="en-GB" sz="2600" dirty="0"/>
              <a:t>enthusiasm </a:t>
            </a:r>
            <a:endParaRPr lang="en-GB" sz="2600" dirty="0" smtClean="0"/>
          </a:p>
          <a:p>
            <a:pPr lvl="1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1900" dirty="0" smtClean="0"/>
              <a:t>Nuclear energy can be exploited in a different and better way</a:t>
            </a:r>
          </a:p>
          <a:p>
            <a:pPr lvl="1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1900" dirty="0" smtClean="0"/>
              <a:t>Encourage science education, become an engineer, a researcher* in physics, chemistry, biology, etc., in order to </a:t>
            </a:r>
            <a:r>
              <a:rPr lang="en-GB" sz="1900" dirty="0" smtClean="0">
                <a:solidFill>
                  <a:srgbClr val="00B050"/>
                </a:solidFill>
              </a:rPr>
              <a:t>invent solutions through innovation</a:t>
            </a:r>
          </a:p>
          <a:p>
            <a:pPr lvl="1" defTabSz="914400">
              <a:spcBef>
                <a:spcPts val="0"/>
              </a:spcBef>
              <a:buFont typeface="Arial" charset="0"/>
              <a:buChar char="•"/>
              <a:defRPr/>
            </a:pPr>
            <a:endParaRPr lang="en-GB" sz="1900" dirty="0" smtClean="0">
              <a:solidFill>
                <a:srgbClr val="00B050"/>
              </a:solidFill>
            </a:endParaRPr>
          </a:p>
          <a:p>
            <a:pPr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2600" dirty="0" smtClean="0">
                <a:solidFill>
                  <a:srgbClr val="00B050"/>
                </a:solidFill>
              </a:rPr>
              <a:t>Politicians can’t invent solutions</a:t>
            </a:r>
          </a:p>
          <a:p>
            <a:pPr lvl="1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1900" dirty="0"/>
              <a:t>T</a:t>
            </a:r>
            <a:r>
              <a:rPr lang="en-GB" sz="1900" dirty="0" smtClean="0"/>
              <a:t>heir role is to make choices</a:t>
            </a:r>
          </a:p>
          <a:p>
            <a:pPr lvl="1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1900" dirty="0" smtClean="0"/>
              <a:t>Scientists must provide them with options </a:t>
            </a:r>
          </a:p>
          <a:p>
            <a:pPr lvl="1" defTabSz="914400">
              <a:spcBef>
                <a:spcPts val="0"/>
              </a:spcBef>
              <a:buFont typeface="Arial" charset="0"/>
              <a:buChar char="•"/>
              <a:defRPr/>
            </a:pPr>
            <a:endParaRPr lang="en-GB" sz="1900" dirty="0" smtClean="0">
              <a:solidFill>
                <a:srgbClr val="00B050"/>
              </a:solidFill>
            </a:endParaRPr>
          </a:p>
          <a:p>
            <a:pPr marL="342900" lvl="1" indent="-342900" defTabSz="914400">
              <a:spcBef>
                <a:spcPts val="0"/>
              </a:spcBef>
              <a:buFont typeface="Arial" charset="0"/>
              <a:buChar char="•"/>
              <a:defRPr/>
            </a:pPr>
            <a:r>
              <a:rPr lang="en-GB" sz="2600" dirty="0" smtClean="0">
                <a:solidFill>
                  <a:srgbClr val="00B050"/>
                </a:solidFill>
              </a:rPr>
              <a:t>This makes a project like MYRRHA </a:t>
            </a:r>
            <a:r>
              <a:rPr lang="en-GB" sz="2600" dirty="0" smtClean="0">
                <a:solidFill>
                  <a:srgbClr val="00B050"/>
                </a:solidFill>
              </a:rPr>
              <a:t>extremely important</a:t>
            </a:r>
            <a:endParaRPr lang="en-GB" sz="2200" dirty="0" smtClean="0"/>
          </a:p>
          <a:p>
            <a:pPr marL="742950" lvl="2" indent="-342900" defTabSz="914400">
              <a:spcBef>
                <a:spcPts val="0"/>
              </a:spcBef>
              <a:buFont typeface="Arial" charset="0"/>
              <a:buChar char="•"/>
              <a:defRPr/>
            </a:pPr>
            <a:endParaRPr lang="en-GB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5109" y="4584274"/>
            <a:ext cx="7295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 In </a:t>
            </a:r>
            <a:r>
              <a:rPr lang="en-US" sz="1200" dirty="0"/>
              <a:t>the </a:t>
            </a:r>
            <a:r>
              <a:rPr lang="en-US" sz="1200" dirty="0" smtClean="0"/>
              <a:t>new </a:t>
            </a:r>
            <a:r>
              <a:rPr lang="en-US" sz="1200" dirty="0"/>
              <a:t>EU Commission the areas of education and research are not explicitly represented anymore</a:t>
            </a:r>
            <a:br>
              <a:rPr lang="en-US" sz="1200" dirty="0"/>
            </a:br>
            <a:r>
              <a:rPr lang="en-US" sz="1200" dirty="0"/>
              <a:t>and instead are </a:t>
            </a:r>
            <a:r>
              <a:rPr lang="en-US" sz="1200" dirty="0" smtClean="0"/>
              <a:t>included under </a:t>
            </a:r>
            <a:r>
              <a:rPr lang="en-US" sz="1200" dirty="0"/>
              <a:t>the </a:t>
            </a:r>
            <a:r>
              <a:rPr lang="en-US" sz="1200" dirty="0" smtClean="0"/>
              <a:t>”Innovation </a:t>
            </a:r>
            <a:r>
              <a:rPr lang="en-US" sz="1200" dirty="0"/>
              <a:t>and Y</a:t>
            </a:r>
            <a:r>
              <a:rPr lang="en-US" sz="1200" dirty="0" smtClean="0"/>
              <a:t>outh</a:t>
            </a:r>
            <a:r>
              <a:rPr lang="en-US" sz="1200" dirty="0"/>
              <a:t>" </a:t>
            </a:r>
            <a:r>
              <a:rPr lang="en-US" sz="1200" dirty="0" smtClean="0"/>
              <a:t>title: </a:t>
            </a:r>
            <a:r>
              <a:rPr lang="en-US" sz="1200" b="1" dirty="0" err="1">
                <a:solidFill>
                  <a:srgbClr val="00B050"/>
                </a:solidFill>
              </a:rPr>
              <a:t>Mariya</a:t>
            </a:r>
            <a:r>
              <a:rPr lang="en-US" sz="1200" b="1" dirty="0">
                <a:solidFill>
                  <a:srgbClr val="00B050"/>
                </a:solidFill>
              </a:rPr>
              <a:t> Gabriel, Bulgarian, Innovation and </a:t>
            </a:r>
            <a:r>
              <a:rPr lang="en-US" sz="1200" b="1" dirty="0" smtClean="0">
                <a:solidFill>
                  <a:srgbClr val="00B050"/>
                </a:solidFill>
              </a:rPr>
              <a:t>Youth</a:t>
            </a:r>
            <a:endParaRPr lang="en-US" sz="1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05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 smtClean="0"/>
              <a:t>iThEC’s</a:t>
            </a:r>
            <a:r>
              <a:rPr lang="en-GB" smtClean="0"/>
              <a:t> strategy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58475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Inspired by Carlo Rubbia’s pioneering contributions</a:t>
            </a:r>
          </a:p>
          <a:p>
            <a:r>
              <a:rPr lang="en-GB" dirty="0" smtClean="0"/>
              <a:t>Based on a few strategic elements, focusing on waste transmutation (which implies use of thorium):</a:t>
            </a:r>
          </a:p>
          <a:p>
            <a:pPr lvl="1"/>
            <a:r>
              <a:rPr lang="en-GB" dirty="0"/>
              <a:t>D</a:t>
            </a:r>
            <a:r>
              <a:rPr lang="en-GB" dirty="0" smtClean="0"/>
              <a:t>evelopment of a </a:t>
            </a:r>
            <a:r>
              <a:rPr lang="en-GB" dirty="0" smtClean="0">
                <a:solidFill>
                  <a:srgbClr val="00B050"/>
                </a:solidFill>
              </a:rPr>
              <a:t>high power cyclotron</a:t>
            </a:r>
          </a:p>
          <a:p>
            <a:pPr lvl="1"/>
            <a:r>
              <a:rPr lang="en-GB" dirty="0" smtClean="0"/>
              <a:t>A </a:t>
            </a:r>
            <a:r>
              <a:rPr lang="en-GB" dirty="0" smtClean="0">
                <a:solidFill>
                  <a:srgbClr val="00B050"/>
                </a:solidFill>
              </a:rPr>
              <a:t>first study of the coupling accelerator / subcritical core </a:t>
            </a:r>
            <a:r>
              <a:rPr lang="en-GB" dirty="0" smtClean="0"/>
              <a:t>at significant power (≥ 1 MW)</a:t>
            </a:r>
          </a:p>
          <a:p>
            <a:pPr lvl="1"/>
            <a:r>
              <a:rPr lang="en-GB" dirty="0"/>
              <a:t>A </a:t>
            </a:r>
            <a:r>
              <a:rPr lang="en-GB" dirty="0">
                <a:solidFill>
                  <a:srgbClr val="00B050"/>
                </a:solidFill>
              </a:rPr>
              <a:t>demonstration of ADS transmutation of minor actinides </a:t>
            </a:r>
            <a:r>
              <a:rPr lang="en-GB" dirty="0"/>
              <a:t>(Political impact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Promotion of ADS R&amp;D </a:t>
            </a:r>
            <a:r>
              <a:rPr lang="en-GB" dirty="0"/>
              <a:t>(Discussions at </a:t>
            </a:r>
            <a:r>
              <a:rPr lang="en-GB" dirty="0" smtClean="0"/>
              <a:t>government level),</a:t>
            </a:r>
            <a:r>
              <a:rPr lang="en-GB" dirty="0" smtClean="0">
                <a:solidFill>
                  <a:srgbClr val="00B050"/>
                </a:solidFill>
              </a:rPr>
              <a:t> search for funding through various European programs </a:t>
            </a:r>
            <a:r>
              <a:rPr lang="en-GB" dirty="0" smtClean="0"/>
              <a:t>(FET </a:t>
            </a:r>
            <a:r>
              <a:rPr lang="en-GB" dirty="0"/>
              <a:t>H2020 &amp; </a:t>
            </a:r>
            <a:r>
              <a:rPr lang="en-GB" dirty="0" smtClean="0"/>
              <a:t>EURATOM)</a:t>
            </a:r>
            <a:endParaRPr lang="en-GB" dirty="0">
              <a:solidFill>
                <a:srgbClr val="00B050"/>
              </a:solidFill>
            </a:endParaRPr>
          </a:p>
          <a:p>
            <a:pPr lvl="1"/>
            <a:r>
              <a:rPr lang="en-GB" dirty="0" smtClean="0"/>
              <a:t>A longer term goal: </a:t>
            </a:r>
            <a:r>
              <a:rPr lang="en-GB" dirty="0" smtClean="0"/>
              <a:t>Promote industrialization </a:t>
            </a:r>
            <a:r>
              <a:rPr lang="en-GB" dirty="0" smtClean="0"/>
              <a:t>through private sector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6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 Cyclotron for ADS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9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31562" y="979679"/>
            <a:ext cx="8327877" cy="2634964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High </a:t>
            </a:r>
            <a:r>
              <a:rPr lang="en-US" b="1" dirty="0"/>
              <a:t>Reliability:</a:t>
            </a:r>
            <a:r>
              <a:rPr lang="en-US" dirty="0"/>
              <a:t> </a:t>
            </a:r>
          </a:p>
          <a:p>
            <a:pPr lvl="1"/>
            <a:r>
              <a:rPr lang="en-US" dirty="0" smtClean="0"/>
              <a:t>Possibility </a:t>
            </a:r>
            <a:r>
              <a:rPr lang="en-US" dirty="0"/>
              <a:t>to run the cyclotron with 3 </a:t>
            </a:r>
            <a:r>
              <a:rPr lang="en-US" dirty="0" smtClean="0"/>
              <a:t>sources; </a:t>
            </a:r>
            <a:r>
              <a:rPr lang="en-US" dirty="0"/>
              <a:t>reduced number of components</a:t>
            </a:r>
            <a:endParaRPr lang="en-US" dirty="0" smtClean="0"/>
          </a:p>
          <a:p>
            <a:r>
              <a:rPr lang="en-US" b="1" dirty="0" smtClean="0"/>
              <a:t>High Accelerator Power </a:t>
            </a:r>
            <a:r>
              <a:rPr lang="en-US" b="1" dirty="0"/>
              <a:t>efficiency</a:t>
            </a:r>
            <a:r>
              <a:rPr lang="en-US" dirty="0"/>
              <a:t>: </a:t>
            </a:r>
          </a:p>
          <a:p>
            <a:pPr lvl="1"/>
            <a:r>
              <a:rPr lang="en-US" dirty="0" smtClean="0"/>
              <a:t>Efficiency of </a:t>
            </a:r>
            <a:r>
              <a:rPr lang="en-US" dirty="0"/>
              <a:t>the proposed Single Stage Cyclotron </a:t>
            </a:r>
            <a:r>
              <a:rPr lang="en-US" dirty="0" smtClean="0"/>
              <a:t>expected to </a:t>
            </a:r>
            <a:r>
              <a:rPr lang="en-US" dirty="0" smtClean="0"/>
              <a:t>exceed that of </a:t>
            </a:r>
            <a:r>
              <a:rPr lang="en-US" dirty="0" err="1" smtClean="0"/>
              <a:t>linacs</a:t>
            </a:r>
            <a:r>
              <a:rPr lang="en-US" dirty="0"/>
              <a:t> </a:t>
            </a:r>
          </a:p>
          <a:p>
            <a:r>
              <a:rPr lang="en-US" b="1" dirty="0" smtClean="0"/>
              <a:t>Maintenance </a:t>
            </a:r>
            <a:r>
              <a:rPr lang="en-US" b="1" dirty="0"/>
              <a:t>and </a:t>
            </a:r>
            <a:r>
              <a:rPr lang="en-US" b="1" dirty="0" smtClean="0"/>
              <a:t>reparability:</a:t>
            </a:r>
            <a:endParaRPr lang="en-US" dirty="0"/>
          </a:p>
          <a:p>
            <a:pPr lvl="1"/>
            <a:r>
              <a:rPr lang="en-US" dirty="0" smtClean="0"/>
              <a:t>Beam losses localized mainly at extraction (</a:t>
            </a:r>
            <a:r>
              <a:rPr lang="en-US" dirty="0"/>
              <a:t>extraction channel without </a:t>
            </a:r>
            <a:r>
              <a:rPr lang="en-US" dirty="0" smtClean="0"/>
              <a:t>septum); easier maintenance</a:t>
            </a:r>
          </a:p>
          <a:p>
            <a:r>
              <a:rPr lang="en-US" b="1" dirty="0" smtClean="0"/>
              <a:t>Existing experience: </a:t>
            </a:r>
            <a:r>
              <a:rPr lang="en-US" dirty="0" smtClean="0">
                <a:solidFill>
                  <a:srgbClr val="00B050"/>
                </a:solidFill>
              </a:rPr>
              <a:t>PSI</a:t>
            </a:r>
            <a:r>
              <a:rPr lang="en-US" dirty="0" smtClean="0"/>
              <a:t>, 1.3 MW@0.59 GeV</a:t>
            </a:r>
            <a:r>
              <a:rPr lang="en-US" dirty="0"/>
              <a:t>, </a:t>
            </a:r>
            <a:r>
              <a:rPr lang="en-US" dirty="0" smtClean="0"/>
              <a:t>94 % reliability (Mike Seidel);</a:t>
            </a:r>
            <a:r>
              <a:rPr lang="en-US" b="1" i="1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several strong focusing design </a:t>
            </a:r>
            <a:r>
              <a:rPr lang="en-US" dirty="0" smtClean="0">
                <a:solidFill>
                  <a:srgbClr val="00B050"/>
                </a:solidFill>
              </a:rPr>
              <a:t>proposals: </a:t>
            </a:r>
            <a:r>
              <a:rPr lang="en-US" i="1" dirty="0" smtClean="0"/>
              <a:t>AIMA (Pierre </a:t>
            </a:r>
            <a:r>
              <a:rPr lang="en-US" i="1" dirty="0" err="1" smtClean="0"/>
              <a:t>Mandrillon</a:t>
            </a:r>
            <a:r>
              <a:rPr lang="en-US" i="1" dirty="0" smtClean="0"/>
              <a:t>), </a:t>
            </a:r>
            <a:r>
              <a:rPr lang="en-US" i="1" dirty="0" smtClean="0"/>
              <a:t>Texas A&amp;M, </a:t>
            </a:r>
            <a:r>
              <a:rPr lang="en-US" dirty="0" smtClean="0"/>
              <a:t>Daedalus</a:t>
            </a:r>
            <a:endParaRPr lang="en-US" b="1" i="1" dirty="0" smtClean="0"/>
          </a:p>
          <a:p>
            <a:r>
              <a:rPr lang="en-US" b="1" dirty="0"/>
              <a:t>Cost </a:t>
            </a:r>
            <a:r>
              <a:rPr lang="en-US" b="1" dirty="0" smtClean="0"/>
              <a:t>effectiveness linked to compactness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3433797"/>
            <a:ext cx="9144000" cy="1709703"/>
            <a:chOff x="0" y="3433797"/>
            <a:chExt cx="9144000" cy="170970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433797"/>
              <a:ext cx="9144000" cy="153024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448945" y="4835723"/>
              <a:ext cx="23464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 smtClean="0">
                  <a:solidFill>
                    <a:srgbClr val="FF0000"/>
                  </a:solidFill>
                </a:rPr>
                <a:t>MYRRHA Linac Infrastructure</a:t>
              </a:r>
              <a:endParaRPr lang="en-GB" sz="1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008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1748" y="70967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/>
              <a:t>CYCLADS: </a:t>
            </a:r>
            <a:r>
              <a:rPr lang="en-US" err="1"/>
              <a:t>CYClotron</a:t>
            </a:r>
            <a:r>
              <a:rPr lang="en-US"/>
              <a:t> for ADS</a:t>
            </a:r>
            <a:br>
              <a:rPr lang="en-US"/>
            </a:br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38" descr="C:\AIMA\ADS\EuCARD_CERN2017\AIMA_cyclads_3D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" y="484044"/>
            <a:ext cx="9144001" cy="475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4732"/>
            <a:ext cx="773579" cy="7387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65315" y="433420"/>
            <a:ext cx="59106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rgbClr val="00B050"/>
                </a:solidFill>
              </a:rPr>
              <a:t>Consortium (</a:t>
            </a:r>
            <a:r>
              <a:rPr lang="en-GB" altLang="x-none" b="1" dirty="0"/>
              <a:t>Single stage, H</a:t>
            </a:r>
            <a:r>
              <a:rPr lang="en-GB" altLang="x-none" b="1" baseline="-25000" dirty="0"/>
              <a:t>2</a:t>
            </a:r>
            <a:r>
              <a:rPr lang="en-GB" altLang="x-none" b="1" baseline="30000" dirty="0" smtClean="0"/>
              <a:t>+</a:t>
            </a:r>
            <a:r>
              <a:rPr lang="en-GB" altLang="x-none" b="1" dirty="0" smtClean="0"/>
              <a:t>, superconducting</a:t>
            </a:r>
            <a:r>
              <a:rPr lang="en-US" b="1" i="1" dirty="0" smtClean="0">
                <a:solidFill>
                  <a:srgbClr val="00B050"/>
                </a:solidFill>
              </a:rPr>
              <a:t>)</a:t>
            </a:r>
            <a:endParaRPr lang="en-US" b="1" i="1" dirty="0">
              <a:solidFill>
                <a:srgbClr val="00B050"/>
              </a:solidFill>
            </a:endParaRPr>
          </a:p>
          <a:p>
            <a:r>
              <a:rPr lang="en-US" altLang="x-none" b="1" i="1" dirty="0"/>
              <a:t>AIMA </a:t>
            </a:r>
            <a:r>
              <a:rPr lang="en-US" altLang="x-none" b="1" i="1" dirty="0" err="1"/>
              <a:t>Developpement</a:t>
            </a:r>
            <a:endParaRPr lang="en-US" altLang="x-none" b="1" i="1" dirty="0"/>
          </a:p>
          <a:p>
            <a:r>
              <a:rPr lang="en-US" altLang="x-none" b="1" i="1" dirty="0"/>
              <a:t>ASG Superconductors</a:t>
            </a:r>
          </a:p>
          <a:p>
            <a:r>
              <a:rPr lang="en-US" altLang="x-none" b="1" i="1" dirty="0" smtClean="0"/>
              <a:t>CERN, ENEA, HNE</a:t>
            </a:r>
            <a:endParaRPr lang="en-US" altLang="x-none" b="1" i="1" dirty="0"/>
          </a:p>
          <a:p>
            <a:r>
              <a:rPr lang="en-US" altLang="x-none" b="1" i="1" dirty="0"/>
              <a:t>INFN Catania &amp; Genova</a:t>
            </a:r>
          </a:p>
          <a:p>
            <a:r>
              <a:rPr lang="en-US" altLang="x-none" b="1" i="1" dirty="0" err="1">
                <a:solidFill>
                  <a:srgbClr val="00B050"/>
                </a:solidFill>
              </a:rPr>
              <a:t>iThEC</a:t>
            </a:r>
            <a:endParaRPr lang="en-US" altLang="x-none" b="1" i="1" dirty="0">
              <a:solidFill>
                <a:srgbClr val="00B050"/>
              </a:solidFill>
            </a:endParaRPr>
          </a:p>
          <a:p>
            <a:r>
              <a:rPr lang="en-US" altLang="x-none" b="1" i="1" dirty="0"/>
              <a:t>N-21</a:t>
            </a:r>
          </a:p>
          <a:p>
            <a:r>
              <a:rPr lang="en-US" altLang="x-none" b="1" i="1" dirty="0"/>
              <a:t>PSI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719690" y="3392785"/>
            <a:ext cx="391421" cy="1511400"/>
          </a:xfrm>
          <a:prstGeom prst="rect">
            <a:avLst/>
          </a:prstGeom>
        </p:spPr>
      </p:pic>
      <p:sp>
        <p:nvSpPr>
          <p:cNvPr id="12" name="ZoneTexte 2"/>
          <p:cNvSpPr txBox="1">
            <a:spLocks noChangeArrowheads="1"/>
          </p:cNvSpPr>
          <p:nvPr/>
        </p:nvSpPr>
        <p:spPr bwMode="auto">
          <a:xfrm>
            <a:off x="3667210" y="4243254"/>
            <a:ext cx="4751046" cy="900246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altLang="x-none" sz="1050" dirty="0" smtClean="0"/>
              <a:t>Extracted </a:t>
            </a:r>
            <a:r>
              <a:rPr lang="en-GB" altLang="x-none" sz="1050" dirty="0"/>
              <a:t>beam energy: 600 MeV (could reach 800 MeV), current: 6 mA 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x-none" sz="1050" dirty="0"/>
              <a:t>Based on the reverse valley field concept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x-none" sz="1050" dirty="0"/>
              <a:t>Superconducting coil current density: 43.5 A/mm</a:t>
            </a:r>
            <a:r>
              <a:rPr lang="en-GB" altLang="x-none" sz="1050" baseline="30000" dirty="0"/>
              <a:t>2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x-none" sz="1050" b="1" dirty="0">
                <a:solidFill>
                  <a:srgbClr val="00B050"/>
                </a:solidFill>
              </a:rPr>
              <a:t>Extraction radius: 4.5 m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x-none" sz="1050" dirty="0"/>
              <a:t>3 </a:t>
            </a:r>
            <a:r>
              <a:rPr lang="en-GB" altLang="x-none" sz="1050" dirty="0" smtClean="0"/>
              <a:t>injection lines   					     (</a:t>
            </a:r>
            <a:r>
              <a:rPr lang="en-GB" altLang="x-none" sz="1050" b="1" i="1" dirty="0" smtClean="0"/>
              <a:t>Pierre </a:t>
            </a:r>
            <a:r>
              <a:rPr lang="en-GB" altLang="x-none" sz="1050" b="1" i="1" dirty="0" err="1"/>
              <a:t>M</a:t>
            </a:r>
            <a:r>
              <a:rPr lang="en-GB" altLang="x-none" sz="1050" b="1" i="1" dirty="0" err="1" smtClean="0"/>
              <a:t>andrillon</a:t>
            </a:r>
            <a:r>
              <a:rPr lang="en-GB" altLang="x-none" sz="1050" dirty="0" smtClean="0"/>
              <a:t>)</a:t>
            </a:r>
          </a:p>
        </p:txBody>
      </p:sp>
      <p:pic>
        <p:nvPicPr>
          <p:cNvPr id="13" name="Picture 1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37" y="0"/>
            <a:ext cx="1552575" cy="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6438279" y="754841"/>
            <a:ext cx="271433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200" dirty="0" smtClean="0"/>
              <a:t>Future and Emerging Technologies (FET) </a:t>
            </a:r>
          </a:p>
          <a:p>
            <a:r>
              <a:rPr lang="en-GB" sz="1200" dirty="0" smtClean="0"/>
              <a:t>Horizon 2020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7833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37263" y="0"/>
            <a:ext cx="4575068" cy="51550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EURATOM proposal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105594" y="2139867"/>
            <a:ext cx="5038406" cy="2364628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 smtClean="0">
                <a:solidFill>
                  <a:srgbClr val="00B050"/>
                </a:solidFill>
              </a:rPr>
              <a:t>We enlarged the consortium</a:t>
            </a:r>
          </a:p>
          <a:p>
            <a:endParaRPr lang="en-GB" sz="1800" dirty="0" smtClean="0"/>
          </a:p>
          <a:p>
            <a:r>
              <a:rPr lang="en-GB" sz="1800" dirty="0" smtClean="0"/>
              <a:t>Accelerator-Driven SMR: </a:t>
            </a:r>
            <a:r>
              <a:rPr lang="en-GB" sz="1800" dirty="0" smtClean="0">
                <a:solidFill>
                  <a:srgbClr val="00B050"/>
                </a:solidFill>
              </a:rPr>
              <a:t>ADSMR</a:t>
            </a:r>
          </a:p>
          <a:p>
            <a:endParaRPr lang="en-US" sz="1800" dirty="0"/>
          </a:p>
          <a:p>
            <a:r>
              <a:rPr lang="en-GB" sz="1800" dirty="0" smtClean="0"/>
              <a:t>The </a:t>
            </a:r>
            <a:r>
              <a:rPr lang="en-GB" sz="1800" dirty="0"/>
              <a:t>main objective of the ADSMR proposal is </a:t>
            </a:r>
            <a:r>
              <a:rPr lang="en-GB" sz="1800" b="1" dirty="0"/>
              <a:t>to analyse the Licensing Process (LP)</a:t>
            </a:r>
            <a:r>
              <a:rPr lang="en-GB" sz="1800" dirty="0"/>
              <a:t> </a:t>
            </a:r>
            <a:r>
              <a:rPr lang="en-GB" sz="1800" b="1" dirty="0"/>
              <a:t>applied to a specific, innovative concept, the Accelerator-Driven Small Modular Reactor </a:t>
            </a:r>
            <a:r>
              <a:rPr lang="en-GB" sz="1800" dirty="0"/>
              <a:t>(ADSMR</a:t>
            </a:r>
            <a:r>
              <a:rPr lang="en-GB" sz="1800" dirty="0" smtClean="0"/>
              <a:t>).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498189" y="1301028"/>
            <a:ext cx="4253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/>
              <a:t>NFRP-05</a:t>
            </a:r>
            <a:r>
              <a:rPr lang="en-GB" sz="1200" b="1" dirty="0"/>
              <a:t>: Support for safety research of Small Modular </a:t>
            </a:r>
            <a:r>
              <a:rPr lang="en-GB" sz="1200" b="1" dirty="0" smtClean="0"/>
              <a:t>Reactors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04924" y="687337"/>
            <a:ext cx="4439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The </a:t>
            </a:r>
            <a:r>
              <a:rPr lang="en-GB" sz="1200" dirty="0" smtClean="0">
                <a:solidFill>
                  <a:srgbClr val="00B050"/>
                </a:solidFill>
              </a:rPr>
              <a:t>EURATOM work program 2019 focuses on the safety of nuclear systems</a:t>
            </a:r>
            <a:r>
              <a:rPr lang="en-GB" sz="1200" dirty="0" smtClean="0"/>
              <a:t>, radiation protection, and radioactive waste management.</a:t>
            </a:r>
            <a:endParaRPr lang="en-GB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" y="0"/>
            <a:ext cx="4013475" cy="458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83175" y="953527"/>
            <a:ext cx="3873452" cy="1673071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ADS projects so far </a:t>
            </a:r>
            <a:r>
              <a:rPr lang="en-GB" dirty="0" smtClean="0"/>
              <a:t>at </a:t>
            </a:r>
            <a:r>
              <a:rPr lang="en-GB" dirty="0"/>
              <a:t>zero </a:t>
            </a:r>
            <a:r>
              <a:rPr lang="en-GB" dirty="0" smtClean="0"/>
              <a:t>power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Need for a reactor-accelerator coupling experiment at non-zero power already recognized in the EUROTRANS project of the EU 6</a:t>
            </a:r>
            <a:r>
              <a:rPr lang="en-GB" baseline="30000" dirty="0" smtClean="0">
                <a:solidFill>
                  <a:srgbClr val="00B050"/>
                </a:solidFill>
              </a:rPr>
              <a:t>th</a:t>
            </a:r>
            <a:r>
              <a:rPr lang="en-GB" dirty="0" smtClean="0">
                <a:solidFill>
                  <a:srgbClr val="00B050"/>
                </a:solidFill>
              </a:rPr>
              <a:t> Framework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542" y="0"/>
            <a:ext cx="3642258" cy="857250"/>
          </a:xfrm>
        </p:spPr>
        <p:txBody>
          <a:bodyPr>
            <a:normAutofit fontScale="90000"/>
          </a:bodyPr>
          <a:lstStyle/>
          <a:p>
            <a:r>
              <a:rPr lang="en-GB" smtClean="0"/>
              <a:t>Next step in ADS</a:t>
            </a:r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5044542" y="2626598"/>
            <a:ext cx="38601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“With </a:t>
            </a:r>
            <a:r>
              <a:rPr lang="en-US" sz="1400" i="1" dirty="0"/>
              <a:t>a view to assisting the design of XT-ADS and EFIT, validated experimental input from relevant </a:t>
            </a:r>
            <a:r>
              <a:rPr lang="en-US" sz="1400" b="1" i="1" dirty="0">
                <a:solidFill>
                  <a:srgbClr val="00B050"/>
                </a:solidFill>
              </a:rPr>
              <a:t>experiments at sufficient power (20-100 kW) on the coupling of an accelerator, a spallation target and a sub-critical blanket should be provided</a:t>
            </a:r>
            <a:r>
              <a:rPr lang="en-US" sz="1400" i="1" dirty="0">
                <a:solidFill>
                  <a:srgbClr val="00B050"/>
                </a:solidFill>
              </a:rPr>
              <a:t>. </a:t>
            </a:r>
            <a:r>
              <a:rPr lang="en-US" sz="1400" i="1" dirty="0"/>
              <a:t>Design input on the dynamics and experimental techniques of such a coupled system with feedback effects, together with shielding, safety and licensing issues will be very valuable.”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87501" y="4602685"/>
            <a:ext cx="3878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Integrated Project EUROTRANS. Annex I-“Description of Work”. Contract no. FI6W-CT-2004-516520 (2005</a:t>
            </a:r>
            <a:r>
              <a:rPr lang="en-US" sz="1200" b="1" smtClean="0"/>
              <a:t>)</a:t>
            </a:r>
            <a:endParaRPr lang="en-US" sz="1200" b="1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036779"/>
              </p:ext>
            </p:extLst>
          </p:nvPr>
        </p:nvGraphicFramePr>
        <p:xfrm>
          <a:off x="0" y="-1"/>
          <a:ext cx="4958627" cy="51435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254"/>
                <a:gridCol w="750957"/>
                <a:gridCol w="1012662"/>
                <a:gridCol w="567488"/>
                <a:gridCol w="2165266"/>
              </a:tblGrid>
              <a:tr h="152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Date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Project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Neutron Source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Core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Purpose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439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1994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FEAT [7]</a:t>
                      </a:r>
                      <a:br>
                        <a:rPr lang="en-US" sz="700" dirty="0">
                          <a:effectLst/>
                        </a:rPr>
                      </a:br>
                      <a:r>
                        <a:rPr lang="en-US" sz="700" dirty="0">
                          <a:effectLst/>
                        </a:rPr>
                        <a:t>(CERN)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Proton: 0.6 to 2.75 GeV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(~10</a:t>
                      </a:r>
                      <a:r>
                        <a:rPr lang="en-US" sz="700" baseline="30000">
                          <a:effectLst/>
                        </a:rPr>
                        <a:t>10</a:t>
                      </a:r>
                      <a:r>
                        <a:rPr lang="en-US" sz="700">
                          <a:effectLst/>
                        </a:rPr>
                        <a:t>p/s)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Thermal</a:t>
                      </a:r>
                      <a:br>
                        <a:rPr lang="en-US" sz="700" dirty="0">
                          <a:effectLst/>
                        </a:rPr>
                      </a:br>
                      <a:r>
                        <a:rPr lang="en-US" sz="700" dirty="0">
                          <a:effectLst/>
                        </a:rPr>
                        <a:t>(≈ 1 W)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Reactor physics of thermal subcritical system (k≈0.9) with spallation source - </a:t>
                      </a:r>
                      <a:r>
                        <a:rPr lang="en-US" sz="700" b="1" dirty="0">
                          <a:effectLst/>
                        </a:rPr>
                        <a:t>completed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</a:tr>
              <a:tr h="295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1995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MUSE [8]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(France)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DT (~10</a:t>
                      </a:r>
                      <a:r>
                        <a:rPr lang="en-US" sz="700" baseline="30000">
                          <a:effectLst/>
                        </a:rPr>
                        <a:t>10</a:t>
                      </a:r>
                      <a:r>
                        <a:rPr lang="en-US" sz="700">
                          <a:effectLst/>
                        </a:rPr>
                        <a:t>n/s)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Fast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(&lt; 1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Reactor physics of fast subcritical system -  </a:t>
                      </a:r>
                      <a:r>
                        <a:rPr lang="en-US" sz="700" b="1" dirty="0">
                          <a:effectLst/>
                        </a:rPr>
                        <a:t>completed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439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1997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TARC [9]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(CERN)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Proton: 0.6 to 3.5 GeV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(~10</a:t>
                      </a:r>
                      <a:r>
                        <a:rPr lang="en-US" sz="700" baseline="30000">
                          <a:effectLst/>
                        </a:rPr>
                        <a:t>10</a:t>
                      </a:r>
                      <a:r>
                        <a:rPr lang="en-US" sz="700">
                          <a:effectLst/>
                        </a:rPr>
                        <a:t>p/s)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Fast</a:t>
                      </a:r>
                      <a:br>
                        <a:rPr lang="en-US" sz="700" dirty="0">
                          <a:effectLst/>
                        </a:rPr>
                      </a:br>
                      <a:r>
                        <a:rPr lang="en-US" sz="700" dirty="0" smtClean="0">
                          <a:effectLst/>
                        </a:rPr>
                        <a:t>(&lt; </a:t>
                      </a:r>
                      <a:r>
                        <a:rPr lang="en-US" sz="700" dirty="0">
                          <a:effectLst/>
                        </a:rPr>
                        <a:t>1 W)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Lead slowing down spectrometry and transmutation of LLFP -  </a:t>
                      </a:r>
                      <a:r>
                        <a:rPr lang="en-US" sz="700" b="1" dirty="0">
                          <a:effectLst/>
                        </a:rPr>
                        <a:t>completed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295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2001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TRADE [10]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(Italy)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Proton: 140 MeV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+ Ta (40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Thermal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(200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Demonstration of ADS with thermal feedback - </a:t>
                      </a:r>
                      <a:r>
                        <a:rPr lang="en-US" sz="700" b="1" dirty="0">
                          <a:effectLst/>
                        </a:rPr>
                        <a:t>cancelled 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295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2001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YALINA [12]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(Belarus)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DT (~10</a:t>
                      </a:r>
                      <a:r>
                        <a:rPr lang="en-US" sz="700" baseline="30000">
                          <a:effectLst/>
                        </a:rPr>
                        <a:t>10</a:t>
                      </a:r>
                      <a:r>
                        <a:rPr lang="en-US" sz="700">
                          <a:effectLst/>
                        </a:rPr>
                        <a:t>n/s)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Fast 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(&lt; 1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Reactor physics of thermal &amp; fast subcritical system - </a:t>
                      </a:r>
                      <a:r>
                        <a:rPr lang="en-US" sz="700" b="1" dirty="0">
                          <a:effectLst/>
                        </a:rPr>
                        <a:t>completed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295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2002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SAD [13]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(Russia)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Proton: 660 MeV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+ Pb-Bi (1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Fast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(20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Coupling of fast subcritical system with spallation source - </a:t>
                      </a:r>
                      <a:r>
                        <a:rPr lang="en-US" sz="700" b="1" dirty="0">
                          <a:effectLst/>
                        </a:rPr>
                        <a:t>cancelled 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439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2006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MEGAPIE [14] (Switzerland)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Proton: 600 MeV</a:t>
                      </a:r>
                      <a:br>
                        <a:rPr lang="en-US" sz="700" dirty="0">
                          <a:effectLst/>
                        </a:rPr>
                      </a:br>
                      <a:r>
                        <a:rPr lang="en-US" sz="700" dirty="0">
                          <a:effectLst/>
                        </a:rPr>
                        <a:t>+ </a:t>
                      </a:r>
                      <a:r>
                        <a:rPr lang="en-US" sz="700" dirty="0" err="1">
                          <a:effectLst/>
                        </a:rPr>
                        <a:t>Pb</a:t>
                      </a:r>
                      <a:r>
                        <a:rPr lang="en-US" sz="700" dirty="0">
                          <a:effectLst/>
                        </a:rPr>
                        <a:t>-Bi target (1MW)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-----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Demonstration of 1 MW target - </a:t>
                      </a:r>
                      <a:r>
                        <a:rPr lang="en-US" sz="700" b="1" dirty="0">
                          <a:effectLst/>
                        </a:rPr>
                        <a:t>completed 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582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2006?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TEF-P [15]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(Japan)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Proton: 600 MeV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+ Pb-Bi (10W, ~10</a:t>
                      </a:r>
                      <a:r>
                        <a:rPr lang="en-US" sz="700" baseline="30000">
                          <a:effectLst/>
                        </a:rPr>
                        <a:t>12</a:t>
                      </a:r>
                      <a:r>
                        <a:rPr lang="en-US" sz="700">
                          <a:effectLst/>
                        </a:rPr>
                        <a:t>n/s)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Fast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(&lt; 1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Coupling of fast subcritical system with spallation source including MA fuel </a:t>
                      </a:r>
                      <a:r>
                        <a:rPr lang="en-US" sz="700" dirty="0" smtClean="0">
                          <a:effectLst/>
                        </a:rPr>
                        <a:t>configuration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439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2006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TEF-T [15]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(Japan)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Proton: 600 MeV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+ Pb-Bi (200 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-----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Dedicated facility for demonstration and accumulation of material data base for long term 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439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2010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GUINEVERE [16] (Belgium)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700">
                          <a:effectLst/>
                        </a:rPr>
                        <a:t>Deuterons: 250 keV,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700">
                          <a:effectLst/>
                        </a:rPr>
                        <a:t> ≤ 5x10</a:t>
                      </a:r>
                      <a:r>
                        <a:rPr lang="fr-FR" sz="700" baseline="30000">
                          <a:effectLst/>
                        </a:rPr>
                        <a:t>10</a:t>
                      </a:r>
                      <a:r>
                        <a:rPr lang="fr-FR" sz="700">
                          <a:effectLst/>
                        </a:rPr>
                        <a:t> n/s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Fast</a:t>
                      </a:r>
                      <a:endParaRPr lang="en-US" sz="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(small)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Online reactivity monitoring, sub-criticality determination, operational procedures – </a:t>
                      </a:r>
                      <a:r>
                        <a:rPr lang="en-US" sz="700" b="1" dirty="0">
                          <a:effectLst/>
                        </a:rPr>
                        <a:t>completed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295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2018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U-ADS [17] (Ukraine)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Electrons: 100 MeV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100 kW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Thermal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(200kW)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Uranium-based ADS prototype (KIPT) – </a:t>
                      </a:r>
                      <a:r>
                        <a:rPr lang="en-US" sz="700" b="1" dirty="0" smtClean="0">
                          <a:effectLst/>
                        </a:rPr>
                        <a:t>being commissioned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/>
                </a:tc>
              </a:tr>
              <a:tr h="4391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On going</a:t>
                      </a:r>
                      <a:endParaRPr lang="en-US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≥ 2033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MYRRHA [18]</a:t>
                      </a:r>
                      <a:br>
                        <a:rPr lang="en-US" sz="700" dirty="0">
                          <a:effectLst/>
                        </a:rPr>
                      </a:br>
                      <a:r>
                        <a:rPr lang="en-US" sz="700" dirty="0">
                          <a:effectLst/>
                        </a:rPr>
                        <a:t>(Belgium)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Proton: 600 MeV</a:t>
                      </a:r>
                      <a:br>
                        <a:rPr lang="en-US" sz="700" dirty="0">
                          <a:effectLst/>
                        </a:rPr>
                      </a:br>
                      <a:r>
                        <a:rPr lang="en-US" sz="700" dirty="0">
                          <a:effectLst/>
                        </a:rPr>
                        <a:t>+ </a:t>
                      </a:r>
                      <a:r>
                        <a:rPr lang="en-US" sz="700" dirty="0" err="1">
                          <a:effectLst/>
                        </a:rPr>
                        <a:t>Pb</a:t>
                      </a:r>
                      <a:r>
                        <a:rPr lang="en-US" sz="700" dirty="0">
                          <a:effectLst/>
                        </a:rPr>
                        <a:t>-Bi (1.8 MW)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Fast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(60-100 MW)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Under design, not fully funded, </a:t>
                      </a:r>
                      <a:r>
                        <a:rPr lang="en-US" sz="700" b="1" dirty="0">
                          <a:effectLst/>
                        </a:rPr>
                        <a:t>accelerator </a:t>
                      </a:r>
                      <a:r>
                        <a:rPr lang="en-US" sz="700" b="1" dirty="0" smtClean="0">
                          <a:effectLst/>
                        </a:rPr>
                        <a:t>funding approved </a:t>
                      </a:r>
                      <a:r>
                        <a:rPr lang="en-US" sz="700" b="1" dirty="0">
                          <a:effectLst/>
                        </a:rPr>
                        <a:t>by Belgium government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</a:tr>
              <a:tr h="295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On going</a:t>
                      </a:r>
                      <a:endParaRPr lang="en-US" sz="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≥ 2030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ADANES [19]</a:t>
                      </a:r>
                      <a:br>
                        <a:rPr lang="en-US" sz="700">
                          <a:effectLst/>
                        </a:rPr>
                      </a:br>
                      <a:r>
                        <a:rPr lang="en-US" sz="700">
                          <a:effectLst/>
                        </a:rPr>
                        <a:t>(China)</a:t>
                      </a:r>
                      <a:endParaRPr lang="en-US" sz="80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Protons: 0.6 – 1.5 GeV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Fast (100–&gt;1000MW)</a:t>
                      </a:r>
                      <a:endParaRPr lang="en-US" sz="800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Four phase project: 2011 – 2030; </a:t>
                      </a:r>
                      <a:r>
                        <a:rPr lang="en-US" sz="700" b="1" dirty="0">
                          <a:effectLst/>
                        </a:rPr>
                        <a:t>second phase approved</a:t>
                      </a:r>
                      <a:endParaRPr lang="en-US" sz="800" b="1" dirty="0">
                        <a:effectLst/>
                        <a:latin typeface="Times New Roman" charset="0"/>
                        <a:ea typeface="Calibri" charset="0"/>
                      </a:endParaRPr>
                    </a:p>
                  </a:txBody>
                  <a:tcPr marL="6262" marR="6262" marT="6262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97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3337" y="0"/>
            <a:ext cx="8229600" cy="857250"/>
          </a:xfrm>
        </p:spPr>
        <p:txBody>
          <a:bodyPr/>
          <a:lstStyle/>
          <a:p>
            <a:r>
              <a:rPr lang="en-GB" dirty="0"/>
              <a:t>E</a:t>
            </a:r>
            <a:r>
              <a:rPr lang="en-GB" dirty="0" smtClean="0"/>
              <a:t>xisting infrastructure at Troitsk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F6B35-6398-A748-829C-F245F8841996}" type="slidenum">
              <a:rPr lang="en-GB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13</a:t>
            </a:fld>
            <a:endParaRPr lang="en-GB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" name="Picture 5" descr="IMG_31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10839"/>
            <a:ext cx="3907981" cy="2700950"/>
          </a:xfrm>
          <a:prstGeom prst="rect">
            <a:avLst/>
          </a:prstGeom>
        </p:spPr>
      </p:pic>
      <p:pic>
        <p:nvPicPr>
          <p:cNvPr id="9" name="Picture 8" descr="Screen shot 2015-09-21 at 6.41.5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" y="827684"/>
            <a:ext cx="3891749" cy="260816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5903710" y="1080097"/>
            <a:ext cx="675060" cy="1626282"/>
          </a:xfrm>
          <a:prstGeom prst="straightConnector1">
            <a:avLst/>
          </a:prstGeom>
          <a:ln w="3810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502180" y="1067823"/>
            <a:ext cx="1192241" cy="991317"/>
          </a:xfrm>
          <a:prstGeom prst="straightConnector1">
            <a:avLst/>
          </a:prstGeom>
          <a:ln w="38100" cmpd="sng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flipH="1">
            <a:off x="3690495" y="739565"/>
            <a:ext cx="228775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ADS experimental cell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-1" y="3651720"/>
            <a:ext cx="7333611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– Proton linac at the </a:t>
            </a:r>
            <a:r>
              <a:rPr lang="en-GB" smtClean="0">
                <a:solidFill>
                  <a:prstClr val="black"/>
                </a:solidFill>
              </a:rPr>
              <a:t>Meson Moscow Factory </a:t>
            </a:r>
            <a:r>
              <a:rPr lang="en-GB" dirty="0" smtClean="0">
                <a:solidFill>
                  <a:prstClr val="black"/>
                </a:solidFill>
              </a:rPr>
              <a:t>(design</a:t>
            </a:r>
            <a:r>
              <a:rPr lang="en-GB" smtClean="0">
                <a:solidFill>
                  <a:prstClr val="black"/>
                </a:solidFill>
              </a:rPr>
              <a:t>: ≤ 600 </a:t>
            </a:r>
            <a:r>
              <a:rPr lang="en-GB" dirty="0">
                <a:solidFill>
                  <a:prstClr val="black"/>
                </a:solidFill>
              </a:rPr>
              <a:t>MeV, ≤ 300kW)</a:t>
            </a:r>
          </a:p>
          <a:p>
            <a:r>
              <a:rPr lang="en-GB" dirty="0">
                <a:solidFill>
                  <a:prstClr val="black"/>
                </a:solidFill>
              </a:rPr>
              <a:t>– Spallation neutron </a:t>
            </a:r>
            <a:r>
              <a:rPr lang="en-GB" dirty="0" smtClean="0">
                <a:solidFill>
                  <a:prstClr val="black"/>
                </a:solidFill>
              </a:rPr>
              <a:t>source (in operation)</a:t>
            </a:r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– Pit on a beam line to receive </a:t>
            </a:r>
            <a:r>
              <a:rPr lang="en-GB" dirty="0" smtClean="0"/>
              <a:t>subcritical </a:t>
            </a:r>
            <a:r>
              <a:rPr lang="en-GB" dirty="0"/>
              <a:t>core</a:t>
            </a:r>
          </a:p>
          <a:p>
            <a:r>
              <a:rPr lang="en-GB" dirty="0">
                <a:solidFill>
                  <a:prstClr val="black"/>
                </a:solidFill>
              </a:rPr>
              <a:t>– Infrastructure  to  manipulate highly radioactive </a:t>
            </a:r>
            <a:r>
              <a:rPr lang="en-GB" dirty="0" smtClean="0">
                <a:solidFill>
                  <a:prstClr val="black"/>
                </a:solidFill>
              </a:rPr>
              <a:t>material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– </a:t>
            </a:r>
            <a:r>
              <a:rPr lang="en-GB" dirty="0"/>
              <a:t>C</a:t>
            </a:r>
            <a:r>
              <a:rPr lang="en-GB" dirty="0" smtClean="0"/>
              <a:t>ooling </a:t>
            </a:r>
            <a:r>
              <a:rPr lang="en-GB" dirty="0"/>
              <a:t>system and water treatment </a:t>
            </a:r>
            <a:r>
              <a:rPr lang="en-GB" dirty="0" smtClean="0"/>
              <a:t>plant</a:t>
            </a:r>
            <a:r>
              <a:rPr lang="en-US" dirty="0" smtClean="0"/>
              <a:t> </a:t>
            </a:r>
            <a:r>
              <a:rPr lang="en-GB" dirty="0" smtClean="0"/>
              <a:t>allow dissipating ≤ 30 MW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1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8" name="Группа 223"/>
          <p:cNvGrpSpPr>
            <a:grpSpLocks/>
          </p:cNvGrpSpPr>
          <p:nvPr/>
        </p:nvGrpSpPr>
        <p:grpSpPr bwMode="auto">
          <a:xfrm>
            <a:off x="179388" y="555527"/>
            <a:ext cx="8748712" cy="957724"/>
            <a:chOff x="395536" y="1556792"/>
            <a:chExt cx="8748464" cy="1327001"/>
          </a:xfrm>
        </p:grpSpPr>
        <p:cxnSp>
          <p:nvCxnSpPr>
            <p:cNvPr id="6153" name="AutoShape 2"/>
            <p:cNvCxnSpPr>
              <a:cxnSpLocks noChangeShapeType="1"/>
            </p:cNvCxnSpPr>
            <p:nvPr/>
          </p:nvCxnSpPr>
          <p:spPr bwMode="auto">
            <a:xfrm>
              <a:off x="1037296" y="2336696"/>
              <a:ext cx="717303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4" name="AutoShape 3"/>
            <p:cNvCxnSpPr>
              <a:cxnSpLocks noChangeShapeType="1"/>
            </p:cNvCxnSpPr>
            <p:nvPr/>
          </p:nvCxnSpPr>
          <p:spPr bwMode="auto">
            <a:xfrm flipV="1">
              <a:off x="845752" y="2336696"/>
              <a:ext cx="202284" cy="2247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5" name="AutoShape 4"/>
            <p:cNvCxnSpPr>
              <a:cxnSpLocks noChangeShapeType="1"/>
            </p:cNvCxnSpPr>
            <p:nvPr/>
          </p:nvCxnSpPr>
          <p:spPr bwMode="auto">
            <a:xfrm>
              <a:off x="841277" y="2104784"/>
              <a:ext cx="202284" cy="2247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6" name="AutoShape 5"/>
            <p:cNvCxnSpPr>
              <a:cxnSpLocks noChangeShapeType="1"/>
            </p:cNvCxnSpPr>
            <p:nvPr/>
          </p:nvCxnSpPr>
          <p:spPr bwMode="auto">
            <a:xfrm flipH="1" flipV="1">
              <a:off x="570073" y="2104784"/>
              <a:ext cx="273889" cy="53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57" name="AutoShape 6"/>
            <p:cNvCxnSpPr>
              <a:cxnSpLocks noChangeShapeType="1"/>
            </p:cNvCxnSpPr>
            <p:nvPr/>
          </p:nvCxnSpPr>
          <p:spPr bwMode="auto">
            <a:xfrm flipH="1" flipV="1">
              <a:off x="570073" y="2558758"/>
              <a:ext cx="273889" cy="53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58" name="Rectangle 7"/>
            <p:cNvSpPr>
              <a:spLocks noChangeArrowheads="1"/>
            </p:cNvSpPr>
            <p:nvPr/>
          </p:nvSpPr>
          <p:spPr bwMode="auto">
            <a:xfrm>
              <a:off x="395536" y="2033151"/>
              <a:ext cx="174537" cy="159383"/>
            </a:xfrm>
            <a:prstGeom prst="rect">
              <a:avLst/>
            </a:prstGeom>
            <a:solidFill>
              <a:srgbClr val="A5A5A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59" name="Rectangle 8"/>
            <p:cNvSpPr>
              <a:spLocks noChangeArrowheads="1"/>
            </p:cNvSpPr>
            <p:nvPr/>
          </p:nvSpPr>
          <p:spPr bwMode="auto">
            <a:xfrm>
              <a:off x="395536" y="2471008"/>
              <a:ext cx="174537" cy="159383"/>
            </a:xfrm>
            <a:prstGeom prst="rect">
              <a:avLst/>
            </a:prstGeom>
            <a:solidFill>
              <a:srgbClr val="A5A5A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0" name="Rectangle 9"/>
            <p:cNvSpPr>
              <a:spLocks noChangeArrowheads="1"/>
            </p:cNvSpPr>
            <p:nvPr/>
          </p:nvSpPr>
          <p:spPr bwMode="auto">
            <a:xfrm>
              <a:off x="1148283" y="2292821"/>
              <a:ext cx="182593" cy="85960"/>
            </a:xfrm>
            <a:prstGeom prst="rect">
              <a:avLst/>
            </a:prstGeom>
            <a:solidFill>
              <a:srgbClr val="BFBFB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1" name="Rectangle 10"/>
            <p:cNvSpPr>
              <a:spLocks noChangeArrowheads="1"/>
            </p:cNvSpPr>
            <p:nvPr/>
          </p:nvSpPr>
          <p:spPr bwMode="auto">
            <a:xfrm>
              <a:off x="1373839" y="2260586"/>
              <a:ext cx="370556" cy="139684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2" name="Rectangle 11"/>
            <p:cNvSpPr>
              <a:spLocks noChangeArrowheads="1"/>
            </p:cNvSpPr>
            <p:nvPr/>
          </p:nvSpPr>
          <p:spPr bwMode="auto">
            <a:xfrm>
              <a:off x="2066617" y="2260586"/>
              <a:ext cx="370556" cy="139684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3" name="Rectangle 12"/>
            <p:cNvSpPr>
              <a:spLocks noChangeArrowheads="1"/>
            </p:cNvSpPr>
            <p:nvPr/>
          </p:nvSpPr>
          <p:spPr bwMode="auto">
            <a:xfrm>
              <a:off x="2539210" y="2265959"/>
              <a:ext cx="370556" cy="139684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4" name="Rectangle 13"/>
            <p:cNvSpPr>
              <a:spLocks noChangeArrowheads="1"/>
            </p:cNvSpPr>
            <p:nvPr/>
          </p:nvSpPr>
          <p:spPr bwMode="auto">
            <a:xfrm>
              <a:off x="3237359" y="2260586"/>
              <a:ext cx="370556" cy="139684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5" name="Rectangle 14"/>
            <p:cNvSpPr>
              <a:spLocks noChangeArrowheads="1"/>
            </p:cNvSpPr>
            <p:nvPr/>
          </p:nvSpPr>
          <p:spPr bwMode="auto">
            <a:xfrm>
              <a:off x="4257730" y="2260586"/>
              <a:ext cx="370556" cy="139684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6" name="Rectangle 15"/>
            <p:cNvSpPr>
              <a:spLocks noChangeArrowheads="1"/>
            </p:cNvSpPr>
            <p:nvPr/>
          </p:nvSpPr>
          <p:spPr bwMode="auto">
            <a:xfrm>
              <a:off x="4950508" y="2260586"/>
              <a:ext cx="370556" cy="139684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7" name="Rectangle 16"/>
            <p:cNvSpPr>
              <a:spLocks noChangeArrowheads="1"/>
            </p:cNvSpPr>
            <p:nvPr/>
          </p:nvSpPr>
          <p:spPr bwMode="auto">
            <a:xfrm>
              <a:off x="5482175" y="2260586"/>
              <a:ext cx="370556" cy="13968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8" name="Rectangle 17"/>
            <p:cNvSpPr>
              <a:spLocks noChangeArrowheads="1"/>
            </p:cNvSpPr>
            <p:nvPr/>
          </p:nvSpPr>
          <p:spPr bwMode="auto">
            <a:xfrm>
              <a:off x="6185694" y="2265959"/>
              <a:ext cx="370556" cy="13968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69" name="Rectangle 18"/>
            <p:cNvSpPr>
              <a:spLocks noChangeArrowheads="1"/>
            </p:cNvSpPr>
            <p:nvPr/>
          </p:nvSpPr>
          <p:spPr bwMode="auto">
            <a:xfrm>
              <a:off x="6685139" y="2260586"/>
              <a:ext cx="370556" cy="13968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sp>
          <p:nvSpPr>
            <p:cNvPr id="6170" name="Rectangle 19"/>
            <p:cNvSpPr>
              <a:spLocks noChangeArrowheads="1"/>
            </p:cNvSpPr>
            <p:nvPr/>
          </p:nvSpPr>
          <p:spPr bwMode="auto">
            <a:xfrm>
              <a:off x="7410140" y="2260586"/>
              <a:ext cx="370556" cy="13968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ru-RU" altLang="ru-RU" sz="1100" b="1"/>
            </a:p>
          </p:txBody>
        </p:sp>
        <p:cxnSp>
          <p:nvCxnSpPr>
            <p:cNvPr id="6171" name="AutoShape 20"/>
            <p:cNvCxnSpPr>
              <a:cxnSpLocks noChangeShapeType="1"/>
            </p:cNvCxnSpPr>
            <p:nvPr/>
          </p:nvCxnSpPr>
          <p:spPr bwMode="auto">
            <a:xfrm flipH="1">
              <a:off x="3871063" y="1889885"/>
              <a:ext cx="515556" cy="44054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Dot"/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72" name="Text Box 21"/>
            <p:cNvSpPr txBox="1">
              <a:spLocks noChangeArrowheads="1"/>
            </p:cNvSpPr>
            <p:nvPr/>
          </p:nvSpPr>
          <p:spPr bwMode="auto">
            <a:xfrm>
              <a:off x="401801" y="2679639"/>
              <a:ext cx="241667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H</a:t>
              </a:r>
              <a:r>
                <a:rPr lang="en-US" altLang="ru-RU" sz="1100" b="1" baseline="30000">
                  <a:latin typeface="Times New Roman" pitchFamily="18" charset="0"/>
                  <a:cs typeface="Arial" pitchFamily="34" charset="0"/>
                </a:rPr>
                <a:t>-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73" name="Text Box 22"/>
            <p:cNvSpPr txBox="1">
              <a:spLocks noChangeArrowheads="1"/>
            </p:cNvSpPr>
            <p:nvPr/>
          </p:nvSpPr>
          <p:spPr bwMode="auto">
            <a:xfrm>
              <a:off x="847542" y="1728711"/>
              <a:ext cx="612223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0.75 MeV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74" name="Text Box 23"/>
            <p:cNvSpPr txBox="1">
              <a:spLocks noChangeArrowheads="1"/>
            </p:cNvSpPr>
            <p:nvPr/>
          </p:nvSpPr>
          <p:spPr bwMode="auto">
            <a:xfrm>
              <a:off x="1959210" y="1728711"/>
              <a:ext cx="558519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100 MeV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75" name="Text Box 24"/>
            <p:cNvSpPr txBox="1">
              <a:spLocks noChangeArrowheads="1"/>
            </p:cNvSpPr>
            <p:nvPr/>
          </p:nvSpPr>
          <p:spPr bwMode="auto">
            <a:xfrm>
              <a:off x="3070877" y="1734084"/>
              <a:ext cx="558519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160 MeV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76" name="Text Box 25"/>
            <p:cNvSpPr txBox="1">
              <a:spLocks noChangeArrowheads="1"/>
            </p:cNvSpPr>
            <p:nvPr/>
          </p:nvSpPr>
          <p:spPr bwMode="auto">
            <a:xfrm>
              <a:off x="4794767" y="1728711"/>
              <a:ext cx="558519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247 MeV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77" name="Text Box 26"/>
            <p:cNvSpPr txBox="1">
              <a:spLocks noChangeArrowheads="1"/>
            </p:cNvSpPr>
            <p:nvPr/>
          </p:nvSpPr>
          <p:spPr bwMode="auto">
            <a:xfrm>
              <a:off x="6035324" y="1723339"/>
              <a:ext cx="558519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423 MeV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78" name="Text Box 27"/>
            <p:cNvSpPr txBox="1">
              <a:spLocks noChangeArrowheads="1"/>
            </p:cNvSpPr>
            <p:nvPr/>
          </p:nvSpPr>
          <p:spPr bwMode="auto">
            <a:xfrm>
              <a:off x="7275880" y="1723339"/>
              <a:ext cx="558519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602 MeV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79" name="Text Box 28"/>
            <p:cNvSpPr txBox="1">
              <a:spLocks noChangeArrowheads="1"/>
            </p:cNvSpPr>
            <p:nvPr/>
          </p:nvSpPr>
          <p:spPr bwMode="auto">
            <a:xfrm>
              <a:off x="1094580" y="2432505"/>
              <a:ext cx="338334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RFQ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0" name="Text Box 29"/>
            <p:cNvSpPr txBox="1">
              <a:spLocks noChangeArrowheads="1"/>
            </p:cNvSpPr>
            <p:nvPr/>
          </p:nvSpPr>
          <p:spPr bwMode="auto">
            <a:xfrm>
              <a:off x="1491987" y="2432505"/>
              <a:ext cx="187963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1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1" name="Text Box 30"/>
            <p:cNvSpPr txBox="1">
              <a:spLocks noChangeArrowheads="1"/>
            </p:cNvSpPr>
            <p:nvPr/>
          </p:nvSpPr>
          <p:spPr bwMode="auto">
            <a:xfrm>
              <a:off x="2168655" y="2427133"/>
              <a:ext cx="161111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5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2" name="Text Box 31"/>
            <p:cNvSpPr txBox="1">
              <a:spLocks noChangeArrowheads="1"/>
            </p:cNvSpPr>
            <p:nvPr/>
          </p:nvSpPr>
          <p:spPr bwMode="auto">
            <a:xfrm>
              <a:off x="2646618" y="2427133"/>
              <a:ext cx="161111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6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3" name="Text Box 32"/>
            <p:cNvSpPr txBox="1">
              <a:spLocks noChangeArrowheads="1"/>
            </p:cNvSpPr>
            <p:nvPr/>
          </p:nvSpPr>
          <p:spPr bwMode="auto">
            <a:xfrm>
              <a:off x="3360878" y="2427133"/>
              <a:ext cx="161111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9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4" name="Text Box 33"/>
            <p:cNvSpPr txBox="1">
              <a:spLocks noChangeArrowheads="1"/>
            </p:cNvSpPr>
            <p:nvPr/>
          </p:nvSpPr>
          <p:spPr bwMode="auto">
            <a:xfrm>
              <a:off x="4354397" y="2427133"/>
              <a:ext cx="204074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10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5" name="Text Box 34"/>
            <p:cNvSpPr txBox="1">
              <a:spLocks noChangeArrowheads="1"/>
            </p:cNvSpPr>
            <p:nvPr/>
          </p:nvSpPr>
          <p:spPr bwMode="auto">
            <a:xfrm>
              <a:off x="5568101" y="2427133"/>
              <a:ext cx="214815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15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6" name="Text Box 35"/>
            <p:cNvSpPr txBox="1">
              <a:spLocks noChangeArrowheads="1"/>
            </p:cNvSpPr>
            <p:nvPr/>
          </p:nvSpPr>
          <p:spPr bwMode="auto">
            <a:xfrm>
              <a:off x="5057916" y="2427133"/>
              <a:ext cx="225556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14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7" name="Text Box 36"/>
            <p:cNvSpPr txBox="1">
              <a:spLocks noChangeArrowheads="1"/>
            </p:cNvSpPr>
            <p:nvPr/>
          </p:nvSpPr>
          <p:spPr bwMode="auto">
            <a:xfrm>
              <a:off x="6276991" y="2427133"/>
              <a:ext cx="204074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23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8" name="Text Box 37"/>
            <p:cNvSpPr txBox="1">
              <a:spLocks noChangeArrowheads="1"/>
            </p:cNvSpPr>
            <p:nvPr/>
          </p:nvSpPr>
          <p:spPr bwMode="auto">
            <a:xfrm>
              <a:off x="6771065" y="2427133"/>
              <a:ext cx="204074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24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89" name="Text Box 38"/>
            <p:cNvSpPr txBox="1">
              <a:spLocks noChangeArrowheads="1"/>
            </p:cNvSpPr>
            <p:nvPr/>
          </p:nvSpPr>
          <p:spPr bwMode="auto">
            <a:xfrm>
              <a:off x="7506806" y="2427133"/>
              <a:ext cx="204074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C</a:t>
              </a:r>
              <a:r>
                <a:rPr lang="en-US" altLang="ru-RU" sz="1100" b="1" baseline="-25000">
                  <a:latin typeface="Calibri" pitchFamily="34" charset="0"/>
                  <a:cs typeface="Arial" pitchFamily="34" charset="0"/>
                </a:rPr>
                <a:t>32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90" name="Text Box 39"/>
            <p:cNvSpPr txBox="1">
              <a:spLocks noChangeArrowheads="1"/>
            </p:cNvSpPr>
            <p:nvPr/>
          </p:nvSpPr>
          <p:spPr bwMode="auto">
            <a:xfrm>
              <a:off x="7884368" y="2060848"/>
              <a:ext cx="1259632" cy="216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Experimental Area</a:t>
              </a:r>
              <a:endParaRPr lang="ru-RU" altLang="ru-RU" sz="1100" b="1">
                <a:cs typeface="Arial" pitchFamily="34" charset="0"/>
              </a:endParaRPr>
            </a:p>
          </p:txBody>
        </p:sp>
        <p:sp>
          <p:nvSpPr>
            <p:cNvPr id="6191" name="Text Box 40"/>
            <p:cNvSpPr txBox="1">
              <a:spLocks noChangeArrowheads="1"/>
            </p:cNvSpPr>
            <p:nvPr/>
          </p:nvSpPr>
          <p:spPr bwMode="auto">
            <a:xfrm>
              <a:off x="3693841" y="1556792"/>
              <a:ext cx="1165371" cy="311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Isotope Production Facility</a:t>
              </a:r>
              <a:endParaRPr lang="ru-RU" altLang="ru-RU" sz="1100" b="1">
                <a:cs typeface="Arial" pitchFamily="34" charset="0"/>
              </a:endParaRPr>
            </a:p>
          </p:txBody>
        </p:sp>
        <p:grpSp>
          <p:nvGrpSpPr>
            <p:cNvPr id="6192" name="Group 41"/>
            <p:cNvGrpSpPr>
              <a:grpSpLocks/>
            </p:cNvGrpSpPr>
            <p:nvPr/>
          </p:nvGrpSpPr>
          <p:grpSpPr bwMode="auto">
            <a:xfrm>
              <a:off x="906617" y="1938238"/>
              <a:ext cx="429630" cy="386818"/>
              <a:chOff x="1758" y="3944"/>
              <a:chExt cx="480" cy="432"/>
            </a:xfrm>
          </p:grpSpPr>
          <p:cxnSp>
            <p:nvCxnSpPr>
              <p:cNvPr id="6215" name="AutoShape 42"/>
              <p:cNvCxnSpPr>
                <a:cxnSpLocks noChangeShapeType="1"/>
              </p:cNvCxnSpPr>
              <p:nvPr/>
            </p:nvCxnSpPr>
            <p:spPr bwMode="auto">
              <a:xfrm>
                <a:off x="1758" y="3944"/>
                <a:ext cx="468" cy="0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16" name="AutoShape 43"/>
              <p:cNvCxnSpPr>
                <a:cxnSpLocks noChangeShapeType="1"/>
              </p:cNvCxnSpPr>
              <p:nvPr/>
            </p:nvCxnSpPr>
            <p:spPr bwMode="auto">
              <a:xfrm>
                <a:off x="2232" y="3944"/>
                <a:ext cx="6" cy="432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193" name="Group 44"/>
            <p:cNvGrpSpPr>
              <a:grpSpLocks/>
            </p:cNvGrpSpPr>
            <p:nvPr/>
          </p:nvGrpSpPr>
          <p:grpSpPr bwMode="auto">
            <a:xfrm>
              <a:off x="2007543" y="1938238"/>
              <a:ext cx="429630" cy="386818"/>
              <a:chOff x="1758" y="3944"/>
              <a:chExt cx="480" cy="432"/>
            </a:xfrm>
          </p:grpSpPr>
          <p:cxnSp>
            <p:nvCxnSpPr>
              <p:cNvPr id="6213" name="AutoShape 45"/>
              <p:cNvCxnSpPr>
                <a:cxnSpLocks noChangeShapeType="1"/>
              </p:cNvCxnSpPr>
              <p:nvPr/>
            </p:nvCxnSpPr>
            <p:spPr bwMode="auto">
              <a:xfrm>
                <a:off x="1758" y="3944"/>
                <a:ext cx="468" cy="0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14" name="AutoShape 46"/>
              <p:cNvCxnSpPr>
                <a:cxnSpLocks noChangeShapeType="1"/>
              </p:cNvCxnSpPr>
              <p:nvPr/>
            </p:nvCxnSpPr>
            <p:spPr bwMode="auto">
              <a:xfrm>
                <a:off x="2232" y="3944"/>
                <a:ext cx="6" cy="432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194" name="Group 47"/>
            <p:cNvGrpSpPr>
              <a:grpSpLocks/>
            </p:cNvGrpSpPr>
            <p:nvPr/>
          </p:nvGrpSpPr>
          <p:grpSpPr bwMode="auto">
            <a:xfrm>
              <a:off x="3178285" y="1938238"/>
              <a:ext cx="429630" cy="386818"/>
              <a:chOff x="1758" y="3944"/>
              <a:chExt cx="480" cy="432"/>
            </a:xfrm>
          </p:grpSpPr>
          <p:cxnSp>
            <p:nvCxnSpPr>
              <p:cNvPr id="6211" name="AutoShape 48"/>
              <p:cNvCxnSpPr>
                <a:cxnSpLocks noChangeShapeType="1"/>
              </p:cNvCxnSpPr>
              <p:nvPr/>
            </p:nvCxnSpPr>
            <p:spPr bwMode="auto">
              <a:xfrm>
                <a:off x="1758" y="3944"/>
                <a:ext cx="468" cy="0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12" name="AutoShape 49"/>
              <p:cNvCxnSpPr>
                <a:cxnSpLocks noChangeShapeType="1"/>
              </p:cNvCxnSpPr>
              <p:nvPr/>
            </p:nvCxnSpPr>
            <p:spPr bwMode="auto">
              <a:xfrm>
                <a:off x="2232" y="3944"/>
                <a:ext cx="6" cy="432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195" name="Group 50"/>
            <p:cNvGrpSpPr>
              <a:grpSpLocks/>
            </p:cNvGrpSpPr>
            <p:nvPr/>
          </p:nvGrpSpPr>
          <p:grpSpPr bwMode="auto">
            <a:xfrm>
              <a:off x="4891434" y="1938238"/>
              <a:ext cx="429630" cy="386818"/>
              <a:chOff x="1758" y="3944"/>
              <a:chExt cx="480" cy="432"/>
            </a:xfrm>
          </p:grpSpPr>
          <p:cxnSp>
            <p:nvCxnSpPr>
              <p:cNvPr id="6209" name="AutoShape 51"/>
              <p:cNvCxnSpPr>
                <a:cxnSpLocks noChangeShapeType="1"/>
              </p:cNvCxnSpPr>
              <p:nvPr/>
            </p:nvCxnSpPr>
            <p:spPr bwMode="auto">
              <a:xfrm>
                <a:off x="1758" y="3944"/>
                <a:ext cx="468" cy="0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10" name="AutoShape 52"/>
              <p:cNvCxnSpPr>
                <a:cxnSpLocks noChangeShapeType="1"/>
              </p:cNvCxnSpPr>
              <p:nvPr/>
            </p:nvCxnSpPr>
            <p:spPr bwMode="auto">
              <a:xfrm>
                <a:off x="2232" y="3944"/>
                <a:ext cx="6" cy="432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196" name="Group 53"/>
            <p:cNvGrpSpPr>
              <a:grpSpLocks/>
            </p:cNvGrpSpPr>
            <p:nvPr/>
          </p:nvGrpSpPr>
          <p:grpSpPr bwMode="auto">
            <a:xfrm>
              <a:off x="6126620" y="1932865"/>
              <a:ext cx="429630" cy="386818"/>
              <a:chOff x="1758" y="3944"/>
              <a:chExt cx="480" cy="432"/>
            </a:xfrm>
          </p:grpSpPr>
          <p:cxnSp>
            <p:nvCxnSpPr>
              <p:cNvPr id="6207" name="AutoShape 54"/>
              <p:cNvCxnSpPr>
                <a:cxnSpLocks noChangeShapeType="1"/>
              </p:cNvCxnSpPr>
              <p:nvPr/>
            </p:nvCxnSpPr>
            <p:spPr bwMode="auto">
              <a:xfrm>
                <a:off x="1758" y="3944"/>
                <a:ext cx="468" cy="0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08" name="AutoShape 55"/>
              <p:cNvCxnSpPr>
                <a:cxnSpLocks noChangeShapeType="1"/>
              </p:cNvCxnSpPr>
              <p:nvPr/>
            </p:nvCxnSpPr>
            <p:spPr bwMode="auto">
              <a:xfrm>
                <a:off x="2232" y="3944"/>
                <a:ext cx="6" cy="432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197" name="Group 56"/>
            <p:cNvGrpSpPr>
              <a:grpSpLocks/>
            </p:cNvGrpSpPr>
            <p:nvPr/>
          </p:nvGrpSpPr>
          <p:grpSpPr bwMode="auto">
            <a:xfrm>
              <a:off x="7351066" y="1932865"/>
              <a:ext cx="429630" cy="386818"/>
              <a:chOff x="1758" y="3944"/>
              <a:chExt cx="480" cy="432"/>
            </a:xfrm>
          </p:grpSpPr>
          <p:cxnSp>
            <p:nvCxnSpPr>
              <p:cNvPr id="6205" name="AutoShape 57"/>
              <p:cNvCxnSpPr>
                <a:cxnSpLocks noChangeShapeType="1"/>
              </p:cNvCxnSpPr>
              <p:nvPr/>
            </p:nvCxnSpPr>
            <p:spPr bwMode="auto">
              <a:xfrm>
                <a:off x="1758" y="3944"/>
                <a:ext cx="468" cy="0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06" name="AutoShape 58"/>
              <p:cNvCxnSpPr>
                <a:cxnSpLocks noChangeShapeType="1"/>
              </p:cNvCxnSpPr>
              <p:nvPr/>
            </p:nvCxnSpPr>
            <p:spPr bwMode="auto">
              <a:xfrm>
                <a:off x="2232" y="3944"/>
                <a:ext cx="6" cy="432"/>
              </a:xfrm>
              <a:prstGeom prst="straightConnector1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198" name="Text Box 59"/>
            <p:cNvSpPr txBox="1">
              <a:spLocks noChangeArrowheads="1"/>
            </p:cNvSpPr>
            <p:nvPr/>
          </p:nvSpPr>
          <p:spPr bwMode="auto">
            <a:xfrm>
              <a:off x="407172" y="1771691"/>
              <a:ext cx="241667" cy="204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¡"/>
                <a:defRPr sz="27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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ts val="1000"/>
                </a:spcAft>
                <a:buClrTx/>
                <a:buFontTx/>
                <a:buNone/>
              </a:pPr>
              <a:r>
                <a:rPr lang="en-US" altLang="ru-RU" sz="1100" b="1">
                  <a:latin typeface="Calibri" pitchFamily="34" charset="0"/>
                  <a:cs typeface="Arial" pitchFamily="34" charset="0"/>
                </a:rPr>
                <a:t>H</a:t>
              </a:r>
              <a:r>
                <a:rPr lang="en-US" altLang="ru-RU" sz="1100" b="1" baseline="30000">
                  <a:latin typeface="Calibri" pitchFamily="34" charset="0"/>
                  <a:cs typeface="Arial" pitchFamily="34" charset="0"/>
                </a:rPr>
                <a:t>+</a:t>
              </a:r>
              <a:endParaRPr lang="ru-RU" altLang="ru-RU" sz="1100" b="1">
                <a:cs typeface="Arial" pitchFamily="34" charset="0"/>
              </a:endParaRPr>
            </a:p>
          </p:txBody>
        </p:sp>
        <p:cxnSp>
          <p:nvCxnSpPr>
            <p:cNvPr id="6199" name="AutoShape 60"/>
            <p:cNvCxnSpPr>
              <a:cxnSpLocks noChangeShapeType="1"/>
            </p:cNvCxnSpPr>
            <p:nvPr/>
          </p:nvCxnSpPr>
          <p:spPr bwMode="auto">
            <a:xfrm>
              <a:off x="3790508" y="2185371"/>
              <a:ext cx="0" cy="2148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00" name="AutoShape 61"/>
            <p:cNvCxnSpPr>
              <a:cxnSpLocks noChangeShapeType="1"/>
            </p:cNvCxnSpPr>
            <p:nvPr/>
          </p:nvCxnSpPr>
          <p:spPr bwMode="auto">
            <a:xfrm rot="-1080000">
              <a:off x="3825415" y="2179999"/>
              <a:ext cx="0" cy="2148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01" name="AutoShape 62"/>
            <p:cNvCxnSpPr>
              <a:cxnSpLocks noChangeShapeType="1"/>
            </p:cNvCxnSpPr>
            <p:nvPr/>
          </p:nvCxnSpPr>
          <p:spPr bwMode="auto">
            <a:xfrm flipV="1">
              <a:off x="3790508" y="2384153"/>
              <a:ext cx="69815" cy="1074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02" name="AutoShape 63"/>
            <p:cNvCxnSpPr>
              <a:cxnSpLocks noChangeShapeType="1"/>
            </p:cNvCxnSpPr>
            <p:nvPr/>
          </p:nvCxnSpPr>
          <p:spPr bwMode="auto">
            <a:xfrm rot="-1560000">
              <a:off x="3899705" y="2141496"/>
              <a:ext cx="0" cy="2148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03" name="AutoShape 64"/>
            <p:cNvCxnSpPr>
              <a:cxnSpLocks noChangeShapeType="1"/>
            </p:cNvCxnSpPr>
            <p:nvPr/>
          </p:nvCxnSpPr>
          <p:spPr bwMode="auto">
            <a:xfrm rot="-2640000">
              <a:off x="3929242" y="2120902"/>
              <a:ext cx="0" cy="21489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04" name="AutoShape 65"/>
            <p:cNvCxnSpPr>
              <a:cxnSpLocks noChangeShapeType="1"/>
            </p:cNvCxnSpPr>
            <p:nvPr/>
          </p:nvCxnSpPr>
          <p:spPr bwMode="auto">
            <a:xfrm rot="20040000" flipV="1">
              <a:off x="3940878" y="2314311"/>
              <a:ext cx="69815" cy="1074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6149" name="Picture 21" descr="НачЧас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44" y="1538389"/>
            <a:ext cx="4343400" cy="244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2652" y="0"/>
            <a:ext cx="8229600" cy="546185"/>
          </a:xfrm>
        </p:spPr>
        <p:txBody>
          <a:bodyPr>
            <a:normAutofit fontScale="90000"/>
          </a:bodyPr>
          <a:lstStyle/>
          <a:p>
            <a:r>
              <a:rPr lang="en-GB" smtClean="0"/>
              <a:t>The linear accelerator at Troitsk</a:t>
            </a:r>
            <a:endParaRPr lang="en-GB"/>
          </a:p>
        </p:txBody>
      </p:sp>
      <p:pic>
        <p:nvPicPr>
          <p:cNvPr id="6150" name="Picture 7" descr="ОснЧасть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47" y="1549954"/>
            <a:ext cx="4073106" cy="241965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3E5FD-7017-4DD5-A177-98A87D677B79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  <p:sp>
        <p:nvSpPr>
          <p:cNvPr id="6151" name="Text Box 20"/>
          <p:cNvSpPr txBox="1">
            <a:spLocks noChangeArrowheads="1"/>
          </p:cNvSpPr>
          <p:nvPr/>
        </p:nvSpPr>
        <p:spPr bwMode="auto">
          <a:xfrm>
            <a:off x="1073070" y="3985123"/>
            <a:ext cx="350506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1600" b="1" dirty="0">
                <a:solidFill>
                  <a:srgbClr val="00B050"/>
                </a:solidFill>
              </a:rPr>
              <a:t>Low energy part of accelerator</a:t>
            </a:r>
            <a:endParaRPr lang="ru-RU" altLang="ru-RU" sz="1600" b="1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1400" dirty="0">
                <a:solidFill>
                  <a:srgbClr val="00B050"/>
                </a:solidFill>
              </a:rPr>
              <a:t>5 Drift Tube Tanks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1400" dirty="0">
                <a:solidFill>
                  <a:srgbClr val="00B050"/>
                </a:solidFill>
              </a:rPr>
              <a:t>Frequency</a:t>
            </a:r>
            <a:r>
              <a:rPr lang="ru-RU" altLang="ru-RU" sz="1400" dirty="0">
                <a:solidFill>
                  <a:srgbClr val="00B050"/>
                </a:solidFill>
              </a:rPr>
              <a:t> – 198</a:t>
            </a:r>
            <a:r>
              <a:rPr lang="en-US" altLang="ru-RU" sz="1400" dirty="0">
                <a:solidFill>
                  <a:srgbClr val="00B050"/>
                </a:solidFill>
              </a:rPr>
              <a:t>.</a:t>
            </a:r>
            <a:r>
              <a:rPr lang="ru-RU" altLang="ru-RU" sz="1400" dirty="0">
                <a:solidFill>
                  <a:srgbClr val="00B050"/>
                </a:solidFill>
              </a:rPr>
              <a:t>2 </a:t>
            </a:r>
            <a:r>
              <a:rPr lang="en-US" altLang="ru-RU" sz="1400" dirty="0">
                <a:solidFill>
                  <a:srgbClr val="00B050"/>
                </a:solidFill>
              </a:rPr>
              <a:t>MHz</a:t>
            </a:r>
            <a:endParaRPr lang="ru-RU" altLang="ru-RU" sz="1400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1400" dirty="0">
                <a:solidFill>
                  <a:srgbClr val="00B050"/>
                </a:solidFill>
              </a:rPr>
              <a:t>Output energy</a:t>
            </a:r>
            <a:r>
              <a:rPr lang="ru-RU" altLang="ru-RU" sz="1400" dirty="0">
                <a:solidFill>
                  <a:srgbClr val="00B050"/>
                </a:solidFill>
              </a:rPr>
              <a:t>- 100 </a:t>
            </a:r>
            <a:r>
              <a:rPr lang="en-US" altLang="ru-RU" sz="1400" dirty="0">
                <a:solidFill>
                  <a:srgbClr val="00B050"/>
                </a:solidFill>
              </a:rPr>
              <a:t>MeV</a:t>
            </a:r>
            <a:endParaRPr lang="ru-RU" altLang="ru-RU" sz="1400" dirty="0">
              <a:solidFill>
                <a:srgbClr val="00B050"/>
              </a:solidFill>
            </a:endParaRPr>
          </a:p>
        </p:txBody>
      </p:sp>
      <p:sp>
        <p:nvSpPr>
          <p:cNvPr id="6152" name="Text Box 20"/>
          <p:cNvSpPr txBox="1">
            <a:spLocks noChangeArrowheads="1"/>
          </p:cNvSpPr>
          <p:nvPr/>
        </p:nvSpPr>
        <p:spPr bwMode="auto">
          <a:xfrm>
            <a:off x="4858010" y="3985123"/>
            <a:ext cx="386254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1600" b="1" dirty="0">
                <a:solidFill>
                  <a:srgbClr val="00B050"/>
                </a:solidFill>
              </a:rPr>
              <a:t>High energy part of accelerator</a:t>
            </a:r>
            <a:endParaRPr lang="ru-RU" altLang="ru-RU" sz="1600" b="1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400" dirty="0">
                <a:solidFill>
                  <a:srgbClr val="00B050"/>
                </a:solidFill>
              </a:rPr>
              <a:t>27 </a:t>
            </a:r>
            <a:r>
              <a:rPr lang="en-US" altLang="ru-RU" sz="1400" dirty="0">
                <a:solidFill>
                  <a:srgbClr val="00B050"/>
                </a:solidFill>
              </a:rPr>
              <a:t>four-section Disk and Washer cavities</a:t>
            </a:r>
            <a:r>
              <a:rPr lang="ru-RU" altLang="ru-RU" sz="1400" dirty="0">
                <a:solidFill>
                  <a:srgbClr val="00B050"/>
                </a:solidFill>
              </a:rPr>
              <a:t>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1400" dirty="0">
                <a:solidFill>
                  <a:srgbClr val="00B050"/>
                </a:solidFill>
              </a:rPr>
              <a:t>Frequency </a:t>
            </a:r>
            <a:r>
              <a:rPr lang="ru-RU" altLang="ru-RU" sz="1400" dirty="0">
                <a:solidFill>
                  <a:srgbClr val="00B050"/>
                </a:solidFill>
              </a:rPr>
              <a:t>991 </a:t>
            </a:r>
            <a:r>
              <a:rPr lang="en-US" altLang="ru-RU" sz="1400" dirty="0">
                <a:solidFill>
                  <a:srgbClr val="00B050"/>
                </a:solidFill>
              </a:rPr>
              <a:t>MHz</a:t>
            </a:r>
            <a:r>
              <a:rPr lang="ru-RU" altLang="ru-RU" sz="1400" dirty="0">
                <a:solidFill>
                  <a:srgbClr val="00B050"/>
                </a:solidFill>
              </a:rPr>
              <a:t>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ru-RU" sz="1400" dirty="0">
                <a:solidFill>
                  <a:srgbClr val="00B050"/>
                </a:solidFill>
              </a:rPr>
              <a:t>Output energy</a:t>
            </a:r>
            <a:r>
              <a:rPr lang="ru-RU" altLang="ru-RU" sz="1400" dirty="0">
                <a:solidFill>
                  <a:srgbClr val="00B050"/>
                </a:solidFill>
              </a:rPr>
              <a:t>- 600 </a:t>
            </a:r>
            <a:r>
              <a:rPr lang="en-US" altLang="ru-RU" sz="1400" dirty="0">
                <a:solidFill>
                  <a:srgbClr val="00B050"/>
                </a:solidFill>
              </a:rPr>
              <a:t>MeV</a:t>
            </a:r>
            <a:endParaRPr lang="ru-RU" altLang="ru-RU" sz="1400" dirty="0">
              <a:solidFill>
                <a:srgbClr val="00B050"/>
              </a:solidFill>
            </a:endParaRPr>
          </a:p>
        </p:txBody>
      </p:sp>
      <p:pic>
        <p:nvPicPr>
          <p:cNvPr id="6147" name="Picture 3155" descr="IN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644" y="3136962"/>
            <a:ext cx="552450" cy="75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65865" y="380066"/>
            <a:ext cx="77296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mtClean="0"/>
              <a:t>720 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0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</a:t>
            </a:r>
            <a:r>
              <a:rPr lang="en-GB" smtClean="0"/>
              <a:t>eam parameters</a:t>
            </a:r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" y="1120371"/>
            <a:ext cx="9144000" cy="3394472"/>
          </a:xfrm>
        </p:spPr>
        <p:txBody>
          <a:bodyPr>
            <a:normAutofit/>
          </a:bodyPr>
          <a:lstStyle/>
          <a:p>
            <a:r>
              <a:rPr lang="en-GB" sz="1800" dirty="0" smtClean="0">
                <a:solidFill>
                  <a:srgbClr val="00B050"/>
                </a:solidFill>
              </a:rPr>
              <a:t>The linac needs refurbishing </a:t>
            </a:r>
            <a:r>
              <a:rPr lang="en-GB" sz="1800" dirty="0" smtClean="0"/>
              <a:t>to reach desired performance</a:t>
            </a:r>
            <a:r>
              <a:rPr lang="en-GB" sz="1800" dirty="0"/>
              <a:t>. C</a:t>
            </a:r>
            <a:r>
              <a:rPr lang="en-GB" sz="1800" dirty="0" smtClean="0"/>
              <a:t>urrent limited by lack </a:t>
            </a:r>
            <a:r>
              <a:rPr lang="en-GB" sz="1800" dirty="0"/>
              <a:t>of </a:t>
            </a:r>
            <a:r>
              <a:rPr lang="en-GB" sz="1800" dirty="0" smtClean="0"/>
              <a:t>198.2 MHz </a:t>
            </a:r>
            <a:r>
              <a:rPr lang="en-GB" sz="1800" dirty="0"/>
              <a:t>high-power </a:t>
            </a:r>
            <a:r>
              <a:rPr lang="en-GB" sz="1800" dirty="0" smtClean="0"/>
              <a:t>triodes</a:t>
            </a:r>
            <a:r>
              <a:rPr lang="en-US" sz="1800" dirty="0" smtClean="0"/>
              <a:t>. </a:t>
            </a:r>
            <a:r>
              <a:rPr lang="en-GB" sz="1800" dirty="0" smtClean="0"/>
              <a:t>Assuming </a:t>
            </a:r>
            <a:r>
              <a:rPr lang="en-GB" sz="1800" dirty="0" smtClean="0">
                <a:solidFill>
                  <a:srgbClr val="00B050"/>
                </a:solidFill>
              </a:rPr>
              <a:t>exchange </a:t>
            </a:r>
            <a:r>
              <a:rPr lang="en-GB" sz="1800" dirty="0">
                <a:solidFill>
                  <a:srgbClr val="00B050"/>
                </a:solidFill>
              </a:rPr>
              <a:t>of the first DAW </a:t>
            </a:r>
            <a:r>
              <a:rPr lang="en-GB" sz="1800" dirty="0" smtClean="0">
                <a:solidFill>
                  <a:srgbClr val="00B050"/>
                </a:solidFill>
              </a:rPr>
              <a:t>accelerating structure </a:t>
            </a:r>
            <a:r>
              <a:rPr lang="en-GB" sz="1800" dirty="0" smtClean="0"/>
              <a:t>(suffering </a:t>
            </a:r>
            <a:r>
              <a:rPr lang="en-GB" sz="1800" dirty="0"/>
              <a:t>from frequent </a:t>
            </a:r>
            <a:r>
              <a:rPr lang="en-GB" sz="1800" dirty="0" smtClean="0"/>
              <a:t>breakdowns</a:t>
            </a:r>
            <a:r>
              <a:rPr lang="en-US" sz="1800" dirty="0" smtClean="0"/>
              <a:t>)</a:t>
            </a:r>
            <a:r>
              <a:rPr lang="en-GB" sz="1800" dirty="0" smtClean="0"/>
              <a:t> </a:t>
            </a:r>
            <a:r>
              <a:rPr lang="en-GB" sz="1800" dirty="0"/>
              <a:t>and </a:t>
            </a:r>
            <a:r>
              <a:rPr lang="en-GB" sz="1800" dirty="0" smtClean="0">
                <a:solidFill>
                  <a:srgbClr val="00B050"/>
                </a:solidFill>
              </a:rPr>
              <a:t>purchase </a:t>
            </a:r>
            <a:r>
              <a:rPr lang="en-GB" sz="1800" dirty="0">
                <a:solidFill>
                  <a:srgbClr val="00B050"/>
                </a:solidFill>
              </a:rPr>
              <a:t>of </a:t>
            </a:r>
            <a:r>
              <a:rPr lang="en-GB" sz="1800" dirty="0" smtClean="0">
                <a:solidFill>
                  <a:srgbClr val="00B050"/>
                </a:solidFill>
              </a:rPr>
              <a:t>additional klystrons </a:t>
            </a:r>
            <a:r>
              <a:rPr lang="en-GB" sz="1800" dirty="0"/>
              <a:t>to go up to 300 MeV, one can expect the performance </a:t>
            </a:r>
            <a:r>
              <a:rPr lang="en-GB" sz="1800" dirty="0" smtClean="0"/>
              <a:t>shown in </a:t>
            </a:r>
            <a:r>
              <a:rPr lang="en-GB" sz="1800" dirty="0"/>
              <a:t>Table </a:t>
            </a:r>
            <a:r>
              <a:rPr lang="en-GB" sz="1800" dirty="0" smtClean="0"/>
              <a:t>3.  </a:t>
            </a:r>
          </a:p>
          <a:p>
            <a:r>
              <a:rPr lang="en-GB" sz="1800" dirty="0"/>
              <a:t>400 MeV protons could be envisaged to increase spallation </a:t>
            </a:r>
            <a:r>
              <a:rPr lang="en-GB" sz="1800" dirty="0" smtClean="0"/>
              <a:t>neutron yield </a:t>
            </a:r>
            <a:r>
              <a:rPr lang="en-GB" sz="1800" dirty="0"/>
              <a:t>at the cost of extra klystrons</a:t>
            </a:r>
          </a:p>
          <a:p>
            <a:endParaRPr lang="en-GB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0005"/>
            <a:ext cx="4639506" cy="11797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948" y="3050005"/>
            <a:ext cx="4903392" cy="13101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51784" y="4430341"/>
                <a:ext cx="2557816" cy="36933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S = (1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.2−5.6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GB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10</m:t>
                    </m:r>
                    <m:r>
                      <a:rPr lang="en-US" b="0" i="1" baseline="3000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15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/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𝑠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784" y="4430341"/>
                <a:ext cx="2557816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659" t="-93548" b="-11774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>
            <a:off x="5407742" y="2222090"/>
            <a:ext cx="1347019" cy="8279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8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GB" dirty="0" smtClean="0"/>
              <a:t>Initial ADS proposal</a:t>
            </a:r>
            <a:endParaRPr lang="en-GB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34462" y="1003770"/>
            <a:ext cx="3629984" cy="394185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000000"/>
                </a:solidFill>
              </a:rPr>
              <a:t>Stanislav </a:t>
            </a:r>
            <a:r>
              <a:rPr lang="en-GB" b="1" dirty="0" err="1" smtClean="0">
                <a:solidFill>
                  <a:srgbClr val="000000"/>
                </a:solidFill>
              </a:rPr>
              <a:t>Sidorkin</a:t>
            </a:r>
            <a:r>
              <a:rPr lang="en-GB" b="1" dirty="0" smtClean="0">
                <a:solidFill>
                  <a:srgbClr val="000000"/>
                </a:solidFill>
              </a:rPr>
              <a:t> </a:t>
            </a:r>
            <a:r>
              <a:rPr lang="en-GB" dirty="0" smtClean="0">
                <a:solidFill>
                  <a:srgbClr val="000000"/>
                </a:solidFill>
              </a:rPr>
              <a:t>presented a proposal of an ADS experiment at Troitsk</a:t>
            </a:r>
            <a:r>
              <a:rPr lang="en-GB" dirty="0">
                <a:solidFill>
                  <a:srgbClr val="000000"/>
                </a:solidFill>
              </a:rPr>
              <a:t> [</a:t>
            </a:r>
            <a:r>
              <a:rPr lang="en-US" sz="2200" dirty="0" smtClean="0"/>
              <a:t>ThEC13 </a:t>
            </a:r>
            <a:r>
              <a:rPr lang="en-US" sz="2200" dirty="0"/>
              <a:t>Proc., CERN Globe of Science and Innovation, Geneva, Switzerland (October 27–31, 2013), Springer, Berlin (</a:t>
            </a:r>
            <a:r>
              <a:rPr lang="en-US" sz="2200" b="1" dirty="0"/>
              <a:t>2016</a:t>
            </a:r>
            <a:r>
              <a:rPr lang="en-US" sz="2200" dirty="0" smtClean="0"/>
              <a:t>)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endParaRPr lang="en-GB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ru-RU" dirty="0"/>
              <a:t>M</a:t>
            </a:r>
            <a:r>
              <a:rPr lang="en-US" altLang="ru-RU" dirty="0" smtClean="0"/>
              <a:t>odules with enriched fuel and MA would </a:t>
            </a:r>
            <a:r>
              <a:rPr lang="en-US" altLang="ru-RU" dirty="0"/>
              <a:t>be manufactured, tested and studied </a:t>
            </a:r>
            <a:r>
              <a:rPr lang="en-US" altLang="ru-RU" dirty="0" smtClean="0"/>
              <a:t>at the </a:t>
            </a:r>
            <a:r>
              <a:rPr lang="en-US" dirty="0"/>
              <a:t>Institute of Physics and Power </a:t>
            </a:r>
            <a:r>
              <a:rPr lang="en-US" dirty="0" smtClean="0"/>
              <a:t>Engineering in </a:t>
            </a:r>
            <a:r>
              <a:rPr lang="en-US" altLang="ru-RU" dirty="0" err="1" smtClean="0"/>
              <a:t>Obninsk</a:t>
            </a:r>
            <a:r>
              <a:rPr lang="en-US" altLang="ru-RU" dirty="0"/>
              <a:t>, after irradiation </a:t>
            </a:r>
            <a:r>
              <a:rPr lang="en-US" altLang="ru-RU" dirty="0" smtClean="0"/>
              <a:t>at </a:t>
            </a:r>
            <a:r>
              <a:rPr lang="en-US" altLang="ru-RU" dirty="0" err="1" smtClean="0"/>
              <a:t>Troitsk</a:t>
            </a:r>
            <a:r>
              <a:rPr lang="en-US" altLang="ru-RU" dirty="0" smtClean="0"/>
              <a:t>.</a:t>
            </a:r>
          </a:p>
          <a:p>
            <a:pPr marL="0" indent="0">
              <a:buNone/>
            </a:pPr>
            <a:r>
              <a:rPr lang="en-US" altLang="ru-RU" dirty="0" smtClean="0"/>
              <a:t> </a:t>
            </a:r>
            <a:endParaRPr lang="en-GB" i="1" dirty="0" smtClean="0">
              <a:solidFill>
                <a:srgbClr val="000000"/>
              </a:solidFill>
            </a:endParaRP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Screen shot 2015-10-14 at 1.21.0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830" y="820241"/>
            <a:ext cx="5265262" cy="387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0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154" y="0"/>
            <a:ext cx="4421646" cy="857250"/>
          </a:xfrm>
        </p:spPr>
        <p:txBody>
          <a:bodyPr/>
          <a:lstStyle/>
          <a:p>
            <a:r>
              <a:rPr lang="en-GB" smtClean="0"/>
              <a:t>ADS @ INR Troitsk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988" y="917852"/>
            <a:ext cx="5573011" cy="3605053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dirty="0" smtClean="0">
                <a:solidFill>
                  <a:srgbClr val="00B050"/>
                </a:solidFill>
              </a:rPr>
              <a:t>Studying a</a:t>
            </a:r>
            <a:r>
              <a:rPr lang="en-US" dirty="0" smtClean="0">
                <a:solidFill>
                  <a:srgbClr val="00B050"/>
                </a:solidFill>
              </a:rPr>
              <a:t>lternative </a:t>
            </a:r>
            <a:r>
              <a:rPr lang="en-US" dirty="0" smtClean="0">
                <a:solidFill>
                  <a:srgbClr val="00B050"/>
                </a:solidFill>
              </a:rPr>
              <a:t>approach</a:t>
            </a:r>
          </a:p>
          <a:p>
            <a:pPr lvl="0"/>
            <a:r>
              <a:rPr lang="en-US" b="1" dirty="0" smtClean="0"/>
              <a:t>Main goals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Characterize </a:t>
            </a:r>
            <a:r>
              <a:rPr lang="en-US" dirty="0">
                <a:solidFill>
                  <a:srgbClr val="00B050"/>
                </a:solidFill>
              </a:rPr>
              <a:t>the properties of an </a:t>
            </a:r>
            <a:r>
              <a:rPr lang="en-US" dirty="0" smtClean="0">
                <a:solidFill>
                  <a:srgbClr val="00B050"/>
                </a:solidFill>
              </a:rPr>
              <a:t>ADS at non-zero power </a:t>
            </a:r>
            <a:r>
              <a:rPr lang="en-US" dirty="0"/>
              <a:t>driven by a pulsed proton beam inducing a thermal </a:t>
            </a:r>
            <a:r>
              <a:rPr lang="en-US" dirty="0" smtClean="0"/>
              <a:t>core power </a:t>
            </a:r>
            <a:r>
              <a:rPr lang="en-US" dirty="0"/>
              <a:t>in a </a:t>
            </a:r>
            <a:r>
              <a:rPr lang="en-US" dirty="0" smtClean="0"/>
              <a:t>fast/epithermal </a:t>
            </a:r>
            <a:r>
              <a:rPr lang="en-US" dirty="0"/>
              <a:t>neutron core of order 1 </a:t>
            </a:r>
            <a:r>
              <a:rPr lang="en-US" dirty="0" err="1"/>
              <a:t>MW</a:t>
            </a:r>
            <a:r>
              <a:rPr lang="en-US" baseline="-25000" dirty="0" err="1"/>
              <a:t>th</a:t>
            </a:r>
            <a:r>
              <a:rPr lang="en-US" baseline="-25000" dirty="0"/>
              <a:t> </a:t>
            </a:r>
            <a:r>
              <a:rPr lang="en-US" dirty="0"/>
              <a:t>or above, including on-line reactivity monitoring, predictability of sub-criticality, development and </a:t>
            </a:r>
            <a:r>
              <a:rPr lang="en-US" dirty="0" smtClean="0"/>
              <a:t>validation of </a:t>
            </a:r>
            <a:r>
              <a:rPr lang="en-US" dirty="0"/>
              <a:t>the corresponding simulation;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Define operational procedures and demonstrate safety;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Demonstrate </a:t>
            </a:r>
            <a:r>
              <a:rPr lang="en-US" dirty="0" smtClean="0">
                <a:solidFill>
                  <a:srgbClr val="00B050"/>
                </a:solidFill>
              </a:rPr>
              <a:t>macroscopic transmutation </a:t>
            </a:r>
            <a:r>
              <a:rPr lang="en-US" dirty="0">
                <a:solidFill>
                  <a:srgbClr val="00B050"/>
                </a:solidFill>
              </a:rPr>
              <a:t>of nuclear waste </a:t>
            </a:r>
            <a:r>
              <a:rPr lang="en-US" dirty="0"/>
              <a:t>(plutonium, minor actinides, long-lived fissions fragments – </a:t>
            </a:r>
            <a:r>
              <a:rPr lang="en-US" baseline="30000" dirty="0"/>
              <a:t>99</a:t>
            </a:r>
            <a:r>
              <a:rPr lang="en-US" dirty="0"/>
              <a:t>Tc and </a:t>
            </a:r>
            <a:r>
              <a:rPr lang="en-US" baseline="30000" dirty="0"/>
              <a:t>129</a:t>
            </a:r>
            <a:r>
              <a:rPr lang="en-US" dirty="0"/>
              <a:t>I </a:t>
            </a:r>
            <a:r>
              <a:rPr lang="en-US" dirty="0" smtClean="0"/>
              <a:t>– short-lived </a:t>
            </a:r>
            <a:r>
              <a:rPr lang="en-US" dirty="0"/>
              <a:t>fission fragments – </a:t>
            </a:r>
            <a:r>
              <a:rPr lang="en-US" baseline="30000" dirty="0"/>
              <a:t>137</a:t>
            </a:r>
            <a:r>
              <a:rPr lang="en-US" dirty="0"/>
              <a:t>Cs and </a:t>
            </a:r>
            <a:r>
              <a:rPr lang="en-US" baseline="30000" dirty="0"/>
              <a:t>90</a:t>
            </a:r>
            <a:r>
              <a:rPr lang="en-US" dirty="0"/>
              <a:t>Sr); 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Test </a:t>
            </a:r>
            <a:r>
              <a:rPr lang="en-US" dirty="0" smtClean="0">
                <a:solidFill>
                  <a:srgbClr val="00B050"/>
                </a:solidFill>
              </a:rPr>
              <a:t>various thorium-based </a:t>
            </a:r>
            <a:r>
              <a:rPr lang="en-US" dirty="0">
                <a:solidFill>
                  <a:srgbClr val="00B050"/>
                </a:solidFill>
              </a:rPr>
              <a:t>fuel elements </a:t>
            </a:r>
            <a:r>
              <a:rPr lang="en-US" dirty="0"/>
              <a:t>in a </a:t>
            </a:r>
            <a:r>
              <a:rPr lang="en-US" dirty="0" smtClean="0"/>
              <a:t>fast/</a:t>
            </a:r>
            <a:r>
              <a:rPr lang="en-US" dirty="0" err="1" smtClean="0"/>
              <a:t>epithermic</a:t>
            </a:r>
            <a:r>
              <a:rPr lang="en-US" dirty="0" smtClean="0"/>
              <a:t> </a:t>
            </a:r>
            <a:r>
              <a:rPr lang="en-US" dirty="0"/>
              <a:t>neutron flux; 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Test the production of new radioisotopes </a:t>
            </a:r>
            <a:r>
              <a:rPr lang="en-US" dirty="0"/>
              <a:t>of interest </a:t>
            </a:r>
            <a:r>
              <a:rPr lang="en-US" dirty="0" smtClean="0"/>
              <a:t>for medicine </a:t>
            </a:r>
            <a:r>
              <a:rPr lang="en-US" dirty="0"/>
              <a:t>and industry.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17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0" y="177971"/>
            <a:ext cx="3464188" cy="420378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7533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Initial t</a:t>
            </a:r>
            <a:r>
              <a:rPr lang="en-GB" dirty="0" smtClean="0"/>
              <a:t>arget </a:t>
            </a:r>
            <a:r>
              <a:rPr lang="en-GB" dirty="0" smtClean="0"/>
              <a:t>design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Water-cooled tungsten target, </a:t>
            </a:r>
            <a:r>
              <a:rPr lang="en-GB" sz="1800" dirty="0" smtClean="0">
                <a:solidFill>
                  <a:srgbClr val="00B050"/>
                </a:solidFill>
              </a:rPr>
              <a:t>being optimized </a:t>
            </a:r>
            <a:r>
              <a:rPr lang="en-GB" sz="1800" dirty="0" smtClean="0"/>
              <a:t>in order to minimize </a:t>
            </a:r>
            <a:r>
              <a:rPr lang="en-GB" sz="1800" dirty="0" err="1" smtClean="0"/>
              <a:t>thermalization</a:t>
            </a:r>
            <a:endParaRPr lang="en-GB" sz="1800" dirty="0" smtClean="0"/>
          </a:p>
          <a:p>
            <a:r>
              <a:rPr lang="en-GB" sz="1800" dirty="0" smtClean="0"/>
              <a:t>INR already operating such targets for radioisotope production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43" y="2303137"/>
            <a:ext cx="2372995" cy="198564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194" y="2290754"/>
            <a:ext cx="1046480" cy="20104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502" y="1877894"/>
            <a:ext cx="3760581" cy="293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7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Neutron spectrum out of target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 smtClean="0"/>
              <a:t>Early simulation results prior to optimization (with target shown in previous slide)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02" y="1583322"/>
            <a:ext cx="5270276" cy="34550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63978" y="2313615"/>
            <a:ext cx="266342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Energy spectrum of neutrons emerging from the tungsten </a:t>
            </a:r>
            <a:r>
              <a:rPr lang="en-US" dirty="0" smtClean="0"/>
              <a:t>target (David </a:t>
            </a:r>
            <a:r>
              <a:rPr lang="en-US" dirty="0" err="1"/>
              <a:t>Sangcheol</a:t>
            </a:r>
            <a:r>
              <a:rPr lang="en-US" dirty="0"/>
              <a:t> </a:t>
            </a:r>
            <a:r>
              <a:rPr lang="en-US" dirty="0" smtClean="0"/>
              <a:t>Lee)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98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319" y="1601734"/>
            <a:ext cx="5162682" cy="3541766"/>
          </a:xfrm>
          <a:prstGeom prst="rect">
            <a:avLst/>
          </a:prstGeom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</a:t>
            </a:r>
            <a:r>
              <a:rPr lang="en-GB" dirty="0" smtClean="0"/>
              <a:t>lternative </a:t>
            </a:r>
            <a:r>
              <a:rPr lang="en-GB" dirty="0"/>
              <a:t>core concept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4048" y="120359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/>
          </a:p>
        </p:txBody>
      </p:sp>
      <p:sp>
        <p:nvSpPr>
          <p:cNvPr id="7" name="TextBox 6"/>
          <p:cNvSpPr txBox="1"/>
          <p:nvPr/>
        </p:nvSpPr>
        <p:spPr>
          <a:xfrm>
            <a:off x="4860032" y="293179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3" y="2675694"/>
            <a:ext cx="1762635" cy="246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893306"/>
            <a:ext cx="8229600" cy="3394472"/>
          </a:xfrm>
        </p:spPr>
        <p:txBody>
          <a:bodyPr>
            <a:norm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1800" dirty="0" smtClean="0"/>
              <a:t>Simplify design to </a:t>
            </a:r>
            <a:r>
              <a:rPr lang="en-US" sz="1800" dirty="0"/>
              <a:t>m</a:t>
            </a:r>
            <a:r>
              <a:rPr lang="en-US" sz="1800" dirty="0" smtClean="0"/>
              <a:t>ake it cheaper; m</a:t>
            </a:r>
            <a:r>
              <a:rPr lang="en-US" sz="2000" dirty="0" smtClean="0"/>
              <a:t>inimize </a:t>
            </a:r>
            <a:r>
              <a:rPr lang="en-US" sz="2000" dirty="0" err="1" smtClean="0"/>
              <a:t>thermalisation</a:t>
            </a:r>
            <a:r>
              <a:rPr lang="en-US" sz="2000" dirty="0" smtClean="0"/>
              <a:t> by water</a:t>
            </a:r>
            <a:endParaRPr lang="en-US" sz="1800" dirty="0" smtClean="0"/>
          </a:p>
          <a:p>
            <a:r>
              <a:rPr lang="en-US" sz="1800" dirty="0" smtClean="0"/>
              <a:t>To </a:t>
            </a:r>
            <a:r>
              <a:rPr lang="en-US" sz="1800" dirty="0"/>
              <a:t>be </a:t>
            </a:r>
            <a:r>
              <a:rPr lang="en-US" sz="1800" dirty="0" smtClean="0"/>
              <a:t>engineered and </a:t>
            </a:r>
            <a:r>
              <a:rPr lang="en-US" sz="1800" dirty="0"/>
              <a:t>submitted for approval to Russian safety authorities </a:t>
            </a:r>
            <a:r>
              <a:rPr lang="en-US" sz="1800" dirty="0" smtClean="0"/>
              <a:t>through </a:t>
            </a:r>
            <a:r>
              <a:rPr lang="en-US" sz="1800" dirty="0" smtClean="0"/>
              <a:t>ROSATOM</a:t>
            </a:r>
            <a:endParaRPr lang="en-US" sz="1800" dirty="0" smtClean="0"/>
          </a:p>
          <a:p>
            <a:r>
              <a:rPr lang="en-US" sz="1800" dirty="0" smtClean="0"/>
              <a:t>Fuel elements availability: </a:t>
            </a:r>
          </a:p>
          <a:p>
            <a:pPr lvl="1"/>
            <a:r>
              <a:rPr lang="en-US" sz="1400" dirty="0" smtClean="0"/>
              <a:t>IBR-2M (PuO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) </a:t>
            </a:r>
          </a:p>
          <a:p>
            <a:pPr lvl="1"/>
            <a:r>
              <a:rPr lang="it-IT" sz="1400" dirty="0" smtClean="0"/>
              <a:t>VVR-M5 (UO</a:t>
            </a:r>
            <a:r>
              <a:rPr lang="it-IT" sz="1400" baseline="-25000" dirty="0" smtClean="0"/>
              <a:t>2</a:t>
            </a:r>
            <a:r>
              <a:rPr lang="it-IT" sz="1400" dirty="0" smtClean="0"/>
              <a:t> or UO</a:t>
            </a:r>
            <a:r>
              <a:rPr lang="it-IT" sz="1400" baseline="-25000" dirty="0" smtClean="0"/>
              <a:t>2</a:t>
            </a:r>
            <a:r>
              <a:rPr lang="it-IT" sz="1400" dirty="0" smtClean="0"/>
              <a:t>-Al)</a:t>
            </a:r>
            <a:endParaRPr lang="hr-HR" sz="1800" dirty="0"/>
          </a:p>
        </p:txBody>
      </p:sp>
      <p:sp>
        <p:nvSpPr>
          <p:cNvPr id="11" name="TextBox 15"/>
          <p:cNvSpPr txBox="1"/>
          <p:nvPr/>
        </p:nvSpPr>
        <p:spPr>
          <a:xfrm>
            <a:off x="3255029" y="3660438"/>
            <a:ext cx="1242031" cy="461665"/>
          </a:xfrm>
          <a:prstGeom prst="rect">
            <a:avLst/>
          </a:prstGeom>
          <a:solidFill>
            <a:srgbClr val="008000">
              <a:alpha val="15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1200" smtClean="0"/>
              <a:t>Reflector, already in place</a:t>
            </a:r>
            <a:endParaRPr lang="en-GB" sz="1200"/>
          </a:p>
        </p:txBody>
      </p:sp>
      <p:cxnSp>
        <p:nvCxnSpPr>
          <p:cNvPr id="18" name="Straight Arrow Connector 17"/>
          <p:cNvCxnSpPr>
            <a:stCxn id="11" idx="3"/>
          </p:cNvCxnSpPr>
          <p:nvPr/>
        </p:nvCxnSpPr>
        <p:spPr>
          <a:xfrm>
            <a:off x="4497060" y="3891271"/>
            <a:ext cx="878876" cy="1099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447" y="2086550"/>
            <a:ext cx="552132" cy="60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417" y="1411751"/>
            <a:ext cx="3620779" cy="35108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Core 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3085"/>
            <a:ext cx="8229600" cy="3394472"/>
          </a:xfrm>
        </p:spPr>
        <p:txBody>
          <a:bodyPr>
            <a:norm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2000" dirty="0" smtClean="0"/>
              <a:t>Using FLUKA and GEANT 4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6" y="1460585"/>
            <a:ext cx="3497744" cy="3443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36205" y="1123055"/>
            <a:ext cx="2500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smtClean="0"/>
              <a:t>Example with </a:t>
            </a:r>
            <a:r>
              <a:rPr lang="en-GB" sz="1200" dirty="0" smtClean="0"/>
              <a:t>VVR-M5 fuel elements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26974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Achievable core power</a:t>
            </a:r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5431168" y="985356"/>
                <a:ext cx="3349038" cy="3015911"/>
              </a:xfrm>
            </p:spPr>
            <p:txBody>
              <a:bodyPr>
                <a:normAutofit/>
              </a:bodyPr>
              <a:lstStyle/>
              <a:p>
                <a:r>
                  <a:rPr lang="en-GB" sz="1800" dirty="0" smtClean="0"/>
                  <a:t>To ease licencing it is desirable to have </a:t>
                </a:r>
                <a:r>
                  <a:rPr lang="en-GB" sz="1800" i="1" dirty="0" smtClean="0"/>
                  <a:t>k</a:t>
                </a:r>
                <a:r>
                  <a:rPr lang="en-GB" sz="1800" dirty="0" smtClean="0"/>
                  <a:t> ≤ 0.95</a:t>
                </a:r>
              </a:p>
              <a:p>
                <a:r>
                  <a:rPr lang="en-GB" sz="1800" dirty="0" smtClean="0"/>
                  <a:t>Accelerator consolidation measures are essential, and have been evaluated with INR Troitsk management</a:t>
                </a:r>
              </a:p>
              <a:p>
                <a:r>
                  <a:rPr lang="en-GB" sz="1800" dirty="0" smtClean="0"/>
                  <a:t>A thermal power of </a:t>
                </a:r>
                <a14:m>
                  <m:oMath xmlns:m="http://schemas.openxmlformats.org/officeDocument/2006/math">
                    <m:r>
                      <a:rPr lang="en-GB" sz="1800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~</m:t>
                    </m:r>
                  </m:oMath>
                </a14:m>
                <a:r>
                  <a:rPr lang="en-GB" sz="1800" dirty="0" smtClean="0"/>
                  <a:t> </a:t>
                </a:r>
                <a:r>
                  <a:rPr lang="en-GB" sz="1800" dirty="0" smtClean="0"/>
                  <a:t>1 MW is achievable</a:t>
                </a:r>
              </a:p>
              <a:p>
                <a:r>
                  <a:rPr lang="en-GB" sz="1800" dirty="0" smtClean="0"/>
                  <a:t>Detailed </a:t>
                </a:r>
                <a:r>
                  <a:rPr lang="en-GB" sz="1800" dirty="0" smtClean="0"/>
                  <a:t>simulation of setup options </a:t>
                </a:r>
                <a:r>
                  <a:rPr lang="en-GB" sz="1800" dirty="0" smtClean="0"/>
                  <a:t>is on the way</a:t>
                </a:r>
                <a:endParaRPr lang="en-GB" sz="1800" dirty="0"/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31168" y="985356"/>
                <a:ext cx="3349038" cy="3015911"/>
              </a:xfrm>
              <a:blipFill rotWithShape="0">
                <a:blip r:embed="rId2"/>
                <a:stretch>
                  <a:fillRect l="-1275" t="-1215" r="-1639" b="-2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9F7B8-D518-254E-A4DE-69E3757B38B8}" type="slidenum">
              <a:rPr lang="fr-FR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22</a:t>
            </a:fld>
            <a:endParaRPr lang="fr-FR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6" y="1061482"/>
            <a:ext cx="5337367" cy="289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86942" y="4001267"/>
            <a:ext cx="6363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Discussions between ROSATOM, </a:t>
            </a:r>
            <a:r>
              <a:rPr lang="en-GB" dirty="0" err="1" smtClean="0">
                <a:solidFill>
                  <a:srgbClr val="00B050"/>
                </a:solidFill>
              </a:rPr>
              <a:t>Kurchatov</a:t>
            </a:r>
            <a:r>
              <a:rPr lang="en-GB" dirty="0" smtClean="0">
                <a:solidFill>
                  <a:srgbClr val="00B050"/>
                </a:solidFill>
              </a:rPr>
              <a:t> Institute, INR, RAS and BINP Novosibirsk on the creation of a working group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rgbClr val="00B050"/>
                </a:solidFill>
              </a:rPr>
              <a:t>Interest at CIEMAT (working on core simulation)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0526573" cy="5143500"/>
            <a:chOff x="0" y="0"/>
            <a:chExt cx="10526573" cy="51435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2573" y="0"/>
              <a:ext cx="9144000" cy="51435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373923" cy="5143500"/>
            </a:xfrm>
            <a:prstGeom prst="rect">
              <a:avLst/>
            </a:prstGeom>
          </p:spPr>
        </p:pic>
      </p:grpSp>
      <p:sp>
        <p:nvSpPr>
          <p:cNvPr id="2" name="Content Placeholder 3"/>
          <p:cNvSpPr txBox="1">
            <a:spLocks/>
          </p:cNvSpPr>
          <p:nvPr/>
        </p:nvSpPr>
        <p:spPr>
          <a:xfrm>
            <a:off x="-1" y="940868"/>
            <a:ext cx="4454013" cy="39850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err="1" smtClean="0">
                <a:solidFill>
                  <a:schemeClr val="bg1"/>
                </a:solidFill>
              </a:rPr>
              <a:t>iThEC’s</a:t>
            </a:r>
            <a:r>
              <a:rPr lang="en-US" sz="1800" b="1" dirty="0" smtClean="0">
                <a:solidFill>
                  <a:schemeClr val="bg1"/>
                </a:solidFill>
              </a:rPr>
              <a:t> ambition is to promote ADS with a view to make thorium a sustainable energy source</a:t>
            </a:r>
          </a:p>
          <a:p>
            <a:pPr marL="0" indent="0">
              <a:buNone/>
            </a:pPr>
            <a:endParaRPr lang="en-US" sz="18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bg1"/>
                </a:solidFill>
              </a:rPr>
              <a:t>Progress toward a first coupling experiment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at Troitsk. iThEC welcomes collaboration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endParaRPr lang="en-US" sz="18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sz="1800" b="1" dirty="0" smtClean="0">
                <a:solidFill>
                  <a:srgbClr val="00B050"/>
                </a:solidFill>
              </a:rPr>
              <a:t>iThEC serving </a:t>
            </a:r>
            <a:r>
              <a:rPr lang="en-GB" sz="1800" b="1" dirty="0">
                <a:solidFill>
                  <a:srgbClr val="00B050"/>
                </a:solidFill>
              </a:rPr>
              <a:t>as a base for </a:t>
            </a:r>
            <a:r>
              <a:rPr lang="en-GB" sz="1800" b="1" dirty="0" smtClean="0">
                <a:solidFill>
                  <a:srgbClr val="00B050"/>
                </a:solidFill>
              </a:rPr>
              <a:t>new </a:t>
            </a:r>
            <a:r>
              <a:rPr lang="en-GB" sz="1800" b="1" dirty="0">
                <a:solidFill>
                  <a:srgbClr val="00B050"/>
                </a:solidFill>
              </a:rPr>
              <a:t>concrete </a:t>
            </a:r>
            <a:r>
              <a:rPr lang="en-GB" sz="1800" b="1" dirty="0" smtClean="0">
                <a:solidFill>
                  <a:srgbClr val="00B050"/>
                </a:solidFill>
              </a:rPr>
              <a:t/>
            </a:r>
            <a:br>
              <a:rPr lang="en-GB" sz="1800" b="1" dirty="0" smtClean="0">
                <a:solidFill>
                  <a:srgbClr val="00B050"/>
                </a:solidFill>
              </a:rPr>
            </a:br>
            <a:r>
              <a:rPr lang="en-GB" sz="1800" b="1" dirty="0" smtClean="0">
                <a:solidFill>
                  <a:srgbClr val="00B050"/>
                </a:solidFill>
              </a:rPr>
              <a:t>ADS projects in the private sector</a:t>
            </a:r>
          </a:p>
          <a:p>
            <a:pPr marL="0" indent="0">
              <a:buNone/>
            </a:pPr>
            <a:endParaRPr lang="en-GB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800" b="1" dirty="0" err="1">
                <a:solidFill>
                  <a:schemeClr val="bg1"/>
                </a:solidFill>
              </a:rPr>
              <a:t>iThEC</a:t>
            </a:r>
            <a:r>
              <a:rPr lang="en-US" sz="1800" b="1" dirty="0">
                <a:solidFill>
                  <a:schemeClr val="bg1"/>
                </a:solidFill>
              </a:rPr>
              <a:t> congratulates the MYRRHA community for carrying very high the </a:t>
            </a:r>
            <a:r>
              <a:rPr lang="en-US" sz="1800" b="1" dirty="0" smtClean="0">
                <a:solidFill>
                  <a:schemeClr val="bg1"/>
                </a:solidFill>
              </a:rPr>
              <a:t>ADS flag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94004"/>
            <a:ext cx="9144000" cy="857250"/>
          </a:xfrm>
        </p:spPr>
        <p:txBody>
          <a:bodyPr>
            <a:normAutofit/>
          </a:bodyPr>
          <a:lstStyle/>
          <a:p>
            <a:r>
              <a:rPr lang="en-US" b="1" smtClean="0">
                <a:solidFill>
                  <a:schemeClr val="bg1"/>
                </a:solidFill>
              </a:rPr>
              <a:t>CONCLUSION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RESERVE SLIDES</a:t>
            </a: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Abstract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/>
              <a:t>The </a:t>
            </a:r>
            <a:r>
              <a:rPr lang="en-US" b="1"/>
              <a:t>i</a:t>
            </a:r>
            <a:r>
              <a:rPr lang="en-US"/>
              <a:t>nternational </a:t>
            </a:r>
            <a:r>
              <a:rPr lang="en-US" b="1"/>
              <a:t>Th</a:t>
            </a:r>
            <a:r>
              <a:rPr lang="en-US"/>
              <a:t>orium </a:t>
            </a:r>
            <a:r>
              <a:rPr lang="en-US" b="1"/>
              <a:t>E</a:t>
            </a:r>
            <a:r>
              <a:rPr lang="en-US"/>
              <a:t>nergy </a:t>
            </a:r>
            <a:r>
              <a:rPr lang="en-US" b="1"/>
              <a:t>C</a:t>
            </a:r>
            <a:r>
              <a:rPr lang="en-US"/>
              <a:t>ommittee (</a:t>
            </a:r>
            <a:r>
              <a:rPr lang="en-US" smtClean="0"/>
              <a:t>iThEC), a </a:t>
            </a:r>
            <a:r>
              <a:rPr lang="en-US"/>
              <a:t>non-profit association under Swiss law, created in 2012 to promote research and development in thorium technologies, with the more specific initial goal of destroying nuclear waste in accelerator-driven systems (ADS), and the longer-term goal of exploiting thorium as a sustainable source of energy.</a:t>
            </a:r>
          </a:p>
          <a:p>
            <a:r>
              <a:rPr lang="en-US"/>
              <a:t>After briefly reviewing the motivations for exploiting thorium, I will describe </a:t>
            </a:r>
            <a:r>
              <a:rPr lang="en-US" err="1"/>
              <a:t>iThEC’s</a:t>
            </a:r>
            <a:r>
              <a:rPr lang="en-US"/>
              <a:t> strategy toward that goal. I will present two main projects, which iThEC is currently actively promoting, a proposal for an ADS experiment at the Troitsk Institute for Nuclear Research in Russia (First coupling of an accelerator with a fast neutron subcritical core, at significant power), and the study of a concept of ADS as an innovative small modular reactors (ADSMR), with emphasis on licensing issues. </a:t>
            </a: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Block diagram of the </a:t>
            </a:r>
            <a:r>
              <a:rPr lang="en-GB" dirty="0" err="1" smtClean="0"/>
              <a:t>Troitsk</a:t>
            </a:r>
            <a:r>
              <a:rPr lang="en-GB" dirty="0" smtClean="0"/>
              <a:t> LINAC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883" y="1202167"/>
            <a:ext cx="5914266" cy="33759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554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Troitsk ADS Road Map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The project will proceed in eight main phases, over a period of 5 years. The first step consists of the preparation of a conceptual design needed for approval of the facility by the Government of the Russian Federation, and the formation of an international collaboration:</a:t>
            </a:r>
          </a:p>
          <a:p>
            <a:pPr lvl="1"/>
            <a:r>
              <a:rPr lang="en-US" dirty="0" smtClean="0"/>
              <a:t>Preliminary </a:t>
            </a:r>
            <a:r>
              <a:rPr lang="en-US" dirty="0"/>
              <a:t>phase – Specifications of technical parameters</a:t>
            </a:r>
          </a:p>
          <a:p>
            <a:pPr lvl="1"/>
            <a:r>
              <a:rPr lang="en-US" dirty="0" smtClean="0"/>
              <a:t>Conceptual </a:t>
            </a:r>
            <a:r>
              <a:rPr lang="en-US" dirty="0"/>
              <a:t>design</a:t>
            </a:r>
          </a:p>
          <a:p>
            <a:pPr lvl="1"/>
            <a:r>
              <a:rPr lang="en-US" dirty="0" smtClean="0"/>
              <a:t>Obtaining </a:t>
            </a:r>
            <a:r>
              <a:rPr lang="en-US" dirty="0"/>
              <a:t>Government authorization, in three steps:</a:t>
            </a:r>
          </a:p>
          <a:p>
            <a:pPr lvl="3"/>
            <a:r>
              <a:rPr lang="en-US" dirty="0"/>
              <a:t>Declaration of intent</a:t>
            </a:r>
          </a:p>
          <a:p>
            <a:pPr lvl="3"/>
            <a:r>
              <a:rPr lang="en-US" dirty="0"/>
              <a:t>Estimate of the impact on the environment</a:t>
            </a:r>
          </a:p>
          <a:p>
            <a:pPr lvl="3"/>
            <a:r>
              <a:rPr lang="en-US" dirty="0"/>
              <a:t>Funding plan</a:t>
            </a:r>
          </a:p>
          <a:p>
            <a:pPr lvl="1"/>
            <a:r>
              <a:rPr lang="en-US" dirty="0" smtClean="0"/>
              <a:t>Technical </a:t>
            </a:r>
            <a:r>
              <a:rPr lang="en-US" dirty="0"/>
              <a:t>design</a:t>
            </a:r>
          </a:p>
          <a:p>
            <a:pPr lvl="1"/>
            <a:r>
              <a:rPr lang="en-US" dirty="0" smtClean="0"/>
              <a:t>Licensing</a:t>
            </a:r>
            <a:endParaRPr lang="en-US" dirty="0"/>
          </a:p>
          <a:p>
            <a:pPr lvl="1"/>
            <a:r>
              <a:rPr lang="en-US" dirty="0" smtClean="0"/>
              <a:t>Permission </a:t>
            </a:r>
            <a:r>
              <a:rPr lang="en-US" dirty="0"/>
              <a:t>for construction and installation</a:t>
            </a:r>
          </a:p>
          <a:p>
            <a:pPr lvl="1"/>
            <a:r>
              <a:rPr lang="en-US" dirty="0" smtClean="0"/>
              <a:t>Construction </a:t>
            </a:r>
            <a:r>
              <a:rPr lang="en-US" dirty="0"/>
              <a:t>and installation</a:t>
            </a:r>
          </a:p>
          <a:p>
            <a:pPr lvl="1"/>
            <a:r>
              <a:rPr lang="en-US" dirty="0" smtClean="0"/>
              <a:t>Permission </a:t>
            </a:r>
            <a:r>
              <a:rPr lang="en-US" dirty="0"/>
              <a:t>for commissioning and </a:t>
            </a:r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37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Preliminary </a:t>
            </a:r>
            <a:r>
              <a:rPr lang="en-US" b="1" dirty="0" smtClean="0"/>
              <a:t>planning*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362855"/>
              </p:ext>
            </p:extLst>
          </p:nvPr>
        </p:nvGraphicFramePr>
        <p:xfrm>
          <a:off x="49093" y="942400"/>
          <a:ext cx="8720554" cy="41829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43744"/>
                <a:gridCol w="297874"/>
                <a:gridCol w="319540"/>
                <a:gridCol w="227125"/>
                <a:gridCol w="146940"/>
                <a:gridCol w="227125"/>
                <a:gridCol w="368284"/>
                <a:gridCol w="372152"/>
                <a:gridCol w="227125"/>
                <a:gridCol w="146940"/>
                <a:gridCol w="405419"/>
                <a:gridCol w="227125"/>
                <a:gridCol w="146940"/>
                <a:gridCol w="464221"/>
              </a:tblGrid>
              <a:tr h="205423">
                <a:tc rowSpan="2"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en-US" sz="1200" b="1" dirty="0">
                          <a:effectLst/>
                        </a:rPr>
                        <a:t>The basic stages</a:t>
                      </a:r>
                      <a:endParaRPr lang="en-US" sz="1200" b="1" dirty="0">
                        <a:effectLst/>
                        <a:latin typeface="Calibri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509" marR="30509" marT="0" marB="0" anchor="ctr"/>
                </a:tc>
                <a:tc gridSpan="13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Distribution on years from the beginning of funding </a:t>
                      </a:r>
                      <a:endParaRPr lang="en-US" sz="1200" b="1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055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1</a:t>
                      </a:r>
                      <a:endParaRPr lang="en-US" sz="1200" b="1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2</a:t>
                      </a:r>
                      <a:endParaRPr lang="en-US" sz="1200" b="1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3</a:t>
                      </a:r>
                      <a:endParaRPr lang="en-US" sz="1200" b="1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4</a:t>
                      </a:r>
                      <a:endParaRPr lang="en-US" sz="1200" b="1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5</a:t>
                      </a:r>
                      <a:endParaRPr lang="en-US" sz="1200" b="1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9369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Development of the conceptual and draft designs.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Choice and substantiation of key parameters and technical decisions. </a:t>
                      </a:r>
                      <a:r>
                        <a:rPr lang="en-US" sz="1200" dirty="0" smtClean="0">
                          <a:effectLst/>
                        </a:rPr>
                        <a:t/>
                      </a:r>
                      <a:br>
                        <a:rPr lang="en-US" sz="1200" dirty="0" smtClean="0">
                          <a:effectLst/>
                        </a:rPr>
                      </a:br>
                      <a:r>
                        <a:rPr lang="en-US" sz="1200" dirty="0" smtClean="0">
                          <a:effectLst/>
                        </a:rPr>
                        <a:t>Preparation </a:t>
                      </a:r>
                      <a:r>
                        <a:rPr lang="en-US" sz="1200" dirty="0">
                          <a:effectLst/>
                        </a:rPr>
                        <a:t>of requirements specifications on the fuel elements the fuel cassettes </a:t>
                      </a:r>
                      <a:r>
                        <a:rPr lang="en-US" sz="1200" dirty="0" smtClean="0">
                          <a:effectLst/>
                        </a:rPr>
                        <a:t/>
                      </a:r>
                      <a:br>
                        <a:rPr lang="en-US" sz="1200" dirty="0" smtClean="0">
                          <a:effectLst/>
                        </a:rPr>
                      </a:br>
                      <a:r>
                        <a:rPr lang="en-US" sz="1200" dirty="0" smtClean="0">
                          <a:effectLst/>
                        </a:rPr>
                        <a:t>the </a:t>
                      </a:r>
                      <a:r>
                        <a:rPr lang="en-US" sz="1200" dirty="0" err="1">
                          <a:effectLst/>
                        </a:rPr>
                        <a:t>PbBi</a:t>
                      </a:r>
                      <a:r>
                        <a:rPr lang="en-US" sz="1200" dirty="0">
                          <a:effectLst/>
                        </a:rPr>
                        <a:t> capsules and target. </a:t>
                      </a:r>
                      <a:r>
                        <a:rPr lang="en-US" sz="1200" dirty="0" smtClean="0">
                          <a:effectLst/>
                        </a:rPr>
                        <a:t>The </a:t>
                      </a:r>
                      <a:r>
                        <a:rPr lang="en-US" sz="1200" dirty="0">
                          <a:effectLst/>
                        </a:rPr>
                        <a:t>project of the window diagnostic system.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Examination. </a:t>
                      </a:r>
                      <a:r>
                        <a:rPr lang="en-US" sz="1200" dirty="0" smtClean="0">
                          <a:effectLst/>
                        </a:rPr>
                        <a:t>The </a:t>
                      </a:r>
                      <a:r>
                        <a:rPr lang="en-US" sz="1200" dirty="0">
                          <a:effectLst/>
                        </a:rPr>
                        <a:t>state license for placement. 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934189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Detail design of stand.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Detail designs of the fuel elements the fuel cassettes the </a:t>
                      </a:r>
                      <a:r>
                        <a:rPr lang="en-US" sz="1200" dirty="0" err="1">
                          <a:effectLst/>
                        </a:rPr>
                        <a:t>PbBi</a:t>
                      </a:r>
                      <a:r>
                        <a:rPr lang="en-US" sz="1200" dirty="0">
                          <a:effectLst/>
                        </a:rPr>
                        <a:t> capsules and the </a:t>
                      </a:r>
                      <a:r>
                        <a:rPr lang="en-US" sz="1200" dirty="0" smtClean="0">
                          <a:effectLst/>
                        </a:rPr>
                        <a:t/>
                      </a:r>
                      <a:br>
                        <a:rPr lang="en-US" sz="1200" dirty="0" smtClean="0">
                          <a:effectLst/>
                        </a:rPr>
                      </a:br>
                      <a:r>
                        <a:rPr lang="en-US" sz="1200" dirty="0" smtClean="0">
                          <a:effectLst/>
                        </a:rPr>
                        <a:t>diagnostic </a:t>
                      </a:r>
                      <a:r>
                        <a:rPr lang="en-US" sz="1200" dirty="0">
                          <a:effectLst/>
                        </a:rPr>
                        <a:t>systems included to the main units.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co-ordination with State Committee for Nuclear Safety.</a:t>
                      </a:r>
                      <a:endParaRPr lang="en-US" sz="1200" dirty="0">
                        <a:effectLst/>
                        <a:latin typeface="Times New Roman" charset="0"/>
                        <a:ea typeface="Times New Roman" charset="0"/>
                      </a:endParaRPr>
                    </a:p>
                  </a:txBody>
                  <a:tcPr marL="30509" marR="30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>
                    <a:solidFill>
                      <a:schemeClr val="accent5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60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Project of State Special Design Institute – SSDI (placement and varies connections </a:t>
                      </a:r>
                      <a:r>
                        <a:rPr lang="en-US" sz="1200" dirty="0" smtClean="0">
                          <a:effectLst/>
                        </a:rPr>
                        <a:t/>
                      </a:r>
                      <a:br>
                        <a:rPr lang="en-US" sz="1200" dirty="0" smtClean="0">
                          <a:effectLst/>
                        </a:rPr>
                      </a:br>
                      <a:r>
                        <a:rPr lang="en-US" sz="1200" dirty="0" smtClean="0">
                          <a:effectLst/>
                        </a:rPr>
                        <a:t>of </a:t>
                      </a:r>
                      <a:r>
                        <a:rPr lang="en-US" sz="1200" dirty="0">
                          <a:effectLst/>
                        </a:rPr>
                        <a:t>stand, building part).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project of the security guard for nuclear-danger object.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obtaining of the building license for stand.</a:t>
                      </a:r>
                      <a:endParaRPr lang="en-US" sz="1200" dirty="0">
                        <a:effectLst/>
                        <a:latin typeface="Courier New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509" marR="30509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0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The working draft (the working drawings of facility).</a:t>
                      </a:r>
                      <a:endParaRPr lang="en-US" sz="1200">
                        <a:effectLst/>
                        <a:latin typeface="Times New Roman" charset="0"/>
                        <a:ea typeface="Times New Roman" charset="0"/>
                      </a:endParaRPr>
                    </a:p>
                  </a:txBody>
                  <a:tcPr marL="30509" marR="30509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804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Production of the </a:t>
                      </a:r>
                      <a:r>
                        <a:rPr lang="en-US" sz="1200" dirty="0" smtClean="0">
                          <a:effectLst/>
                        </a:rPr>
                        <a:t>equipment,</a:t>
                      </a:r>
                      <a:r>
                        <a:rPr lang="en-US" sz="1200" baseline="0" dirty="0" smtClean="0">
                          <a:effectLst/>
                        </a:rPr>
                        <a:t> </a:t>
                      </a:r>
                      <a:r>
                        <a:rPr lang="en-US" sz="1200" dirty="0" smtClean="0">
                          <a:effectLst/>
                        </a:rPr>
                        <a:t>Development </a:t>
                      </a:r>
                      <a:r>
                        <a:rPr lang="en-US" sz="1200" dirty="0">
                          <a:effectLst/>
                        </a:rPr>
                        <a:t>testing of </a:t>
                      </a:r>
                      <a:r>
                        <a:rPr lang="en-US" sz="1200" dirty="0" err="1">
                          <a:effectLst/>
                        </a:rPr>
                        <a:t>PbBi</a:t>
                      </a:r>
                      <a:r>
                        <a:rPr lang="en-US" sz="1200" dirty="0">
                          <a:effectLst/>
                        </a:rPr>
                        <a:t> capsules,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Building and assembly jobs.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1817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Balancing and </a:t>
                      </a:r>
                      <a:r>
                        <a:rPr lang="en-US" sz="1200" dirty="0" smtClean="0">
                          <a:effectLst/>
                        </a:rPr>
                        <a:t>commissioning.</a:t>
                      </a:r>
                      <a:r>
                        <a:rPr lang="en-US" sz="1200" baseline="0" dirty="0" smtClean="0">
                          <a:effectLst/>
                        </a:rPr>
                        <a:t> </a:t>
                      </a:r>
                      <a:r>
                        <a:rPr lang="en-US" sz="1200" dirty="0" smtClean="0">
                          <a:effectLst/>
                        </a:rPr>
                        <a:t>The </a:t>
                      </a:r>
                      <a:r>
                        <a:rPr lang="en-US" sz="1200" dirty="0">
                          <a:effectLst/>
                        </a:rPr>
                        <a:t>obtaining of the license for operation.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 anchor="ctr"/>
                </a:tc>
              </a:tr>
              <a:tr h="205423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The beginning of operation. Stage-by-stage increase of power. </a:t>
                      </a:r>
                      <a:endParaRPr lang="en-US" sz="1200">
                        <a:effectLst/>
                        <a:latin typeface="Courier New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30509" marR="30509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charset="0"/>
                        <a:ea typeface="ＭＳ 明朝" charset="-128"/>
                      </a:endParaRPr>
                    </a:p>
                  </a:txBody>
                  <a:tcPr marL="30509" marR="30509" marT="0" marB="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69557" y="988042"/>
            <a:ext cx="23660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* </a:t>
            </a:r>
            <a:r>
              <a:rPr lang="en-US" sz="1200" dirty="0" smtClean="0"/>
              <a:t>Courtesy Prof</a:t>
            </a:r>
            <a:r>
              <a:rPr lang="en-US" sz="1200" dirty="0"/>
              <a:t>. Leonid V. </a:t>
            </a:r>
            <a:r>
              <a:rPr lang="en-US" sz="1200" dirty="0" err="1"/>
              <a:t>Kravchuk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5033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850" y="274638"/>
            <a:ext cx="7343775" cy="56197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ru-RU" sz="2000" b="1" smtClean="0"/>
              <a:t>Scheme of the pulsed neutron source with a new module</a:t>
            </a:r>
            <a:endParaRPr lang="ru-RU" altLang="ru-RU" sz="2000" b="1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737420" y="658019"/>
            <a:ext cx="6784257" cy="4199116"/>
            <a:chOff x="1418" y="4085"/>
            <a:chExt cx="9540" cy="6889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1418" y="4085"/>
              <a:ext cx="9540" cy="6889"/>
              <a:chOff x="954" y="6792"/>
              <a:chExt cx="9540" cy="6889"/>
            </a:xfrm>
          </p:grpSpPr>
          <p:grpSp>
            <p:nvGrpSpPr>
              <p:cNvPr id="9" name="Group 6"/>
              <p:cNvGrpSpPr>
                <a:grpSpLocks/>
              </p:cNvGrpSpPr>
              <p:nvPr/>
            </p:nvGrpSpPr>
            <p:grpSpPr bwMode="auto">
              <a:xfrm>
                <a:off x="954" y="6792"/>
                <a:ext cx="9540" cy="6889"/>
                <a:chOff x="954" y="7205"/>
                <a:chExt cx="9540" cy="6889"/>
              </a:xfrm>
            </p:grpSpPr>
            <p:sp>
              <p:nvSpPr>
                <p:cNvPr id="21" name="Line 7"/>
                <p:cNvSpPr>
                  <a:spLocks noChangeShapeType="1"/>
                </p:cNvSpPr>
                <p:nvPr/>
              </p:nvSpPr>
              <p:spPr bwMode="auto">
                <a:xfrm>
                  <a:off x="3294" y="7209"/>
                  <a:ext cx="1080" cy="18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pic>
              <p:nvPicPr>
                <p:cNvPr id="22" name="Picture 8" descr="i_22_000_3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323" r="34477" b="-1524"/>
                <a:stretch>
                  <a:fillRect/>
                </a:stretch>
              </p:blipFill>
              <p:spPr bwMode="auto">
                <a:xfrm>
                  <a:off x="5634" y="8055"/>
                  <a:ext cx="2392" cy="5178"/>
                </a:xfrm>
                <a:prstGeom prst="rect">
                  <a:avLst/>
                </a:pr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9" descr="i_22_000_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786" r="33400"/>
                <a:stretch>
                  <a:fillRect/>
                </a:stretch>
              </p:blipFill>
              <p:spPr bwMode="auto">
                <a:xfrm>
                  <a:off x="8154" y="8055"/>
                  <a:ext cx="2340" cy="5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10" descr="1da1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344" t="11812" r="29532" b="29926"/>
                <a:stretch>
                  <a:fillRect/>
                </a:stretch>
              </p:blipFill>
              <p:spPr bwMode="auto">
                <a:xfrm>
                  <a:off x="1314" y="7205"/>
                  <a:ext cx="4215" cy="6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014" y="12065"/>
                  <a:ext cx="360" cy="36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¡"/>
                    <a:defRPr sz="27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23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1"/>
                    </a:buClr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ru-RU" sz="800" i="1"/>
                    <a:t>n</a:t>
                  </a:r>
                  <a:endParaRPr lang="ru-RU" altLang="ru-RU" sz="2400" u="sng" baseline="-25000">
                    <a:latin typeface="Times New Roman" charset="0"/>
                  </a:endParaRPr>
                </a:p>
              </p:txBody>
            </p:sp>
            <p:sp>
              <p:nvSpPr>
                <p:cNvPr id="26" name="Line 12"/>
                <p:cNvSpPr>
                  <a:spLocks noChangeShapeType="1"/>
                </p:cNvSpPr>
                <p:nvPr/>
              </p:nvSpPr>
              <p:spPr bwMode="auto">
                <a:xfrm>
                  <a:off x="3654" y="12065"/>
                  <a:ext cx="5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AutoShape 13"/>
                <p:cNvSpPr>
                  <a:spLocks noChangeArrowheads="1"/>
                </p:cNvSpPr>
                <p:nvPr/>
              </p:nvSpPr>
              <p:spPr bwMode="auto">
                <a:xfrm>
                  <a:off x="2394" y="11705"/>
                  <a:ext cx="720" cy="180"/>
                </a:xfrm>
                <a:prstGeom prst="rightArrow">
                  <a:avLst>
                    <a:gd name="adj1" fmla="val 50000"/>
                    <a:gd name="adj2" fmla="val 100000"/>
                  </a:avLst>
                </a:prstGeom>
                <a:solidFill>
                  <a:srgbClr val="FF99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¡"/>
                    <a:defRPr sz="27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23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1"/>
                    </a:buClr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ru-RU" altLang="ru-RU" sz="1800"/>
                </a:p>
              </p:txBody>
            </p:sp>
            <p:sp>
              <p:nvSpPr>
                <p:cNvPr id="28" name="Oval 14"/>
                <p:cNvSpPr>
                  <a:spLocks noChangeArrowheads="1"/>
                </p:cNvSpPr>
                <p:nvPr/>
              </p:nvSpPr>
              <p:spPr bwMode="auto">
                <a:xfrm>
                  <a:off x="3114" y="10805"/>
                  <a:ext cx="1080" cy="1620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¡"/>
                    <a:defRPr sz="27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23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1"/>
                    </a:buClr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ru-RU" altLang="ru-RU" sz="1800"/>
                </a:p>
              </p:txBody>
            </p:sp>
            <p:sp>
              <p:nvSpPr>
                <p:cNvPr id="29" name="Freeform 15"/>
                <p:cNvSpPr>
                  <a:spLocks/>
                </p:cNvSpPr>
                <p:nvPr/>
              </p:nvSpPr>
              <p:spPr bwMode="auto">
                <a:xfrm>
                  <a:off x="3396" y="11888"/>
                  <a:ext cx="164" cy="304"/>
                </a:xfrm>
                <a:custGeom>
                  <a:avLst/>
                  <a:gdLst>
                    <a:gd name="T0" fmla="*/ 0 w 164"/>
                    <a:gd name="T1" fmla="*/ 15 h 304"/>
                    <a:gd name="T2" fmla="*/ 4 w 164"/>
                    <a:gd name="T3" fmla="*/ 304 h 304"/>
                    <a:gd name="T4" fmla="*/ 164 w 164"/>
                    <a:gd name="T5" fmla="*/ 304 h 304"/>
                    <a:gd name="T6" fmla="*/ 164 w 164"/>
                    <a:gd name="T7" fmla="*/ 0 h 30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64" h="304">
                      <a:moveTo>
                        <a:pt x="0" y="15"/>
                      </a:moveTo>
                      <a:lnTo>
                        <a:pt x="4" y="304"/>
                      </a:lnTo>
                      <a:lnTo>
                        <a:pt x="164" y="304"/>
                      </a:lnTo>
                      <a:lnTo>
                        <a:pt x="164" y="0"/>
                      </a:lnTo>
                    </a:path>
                  </a:pathLst>
                </a:custGeom>
                <a:solidFill>
                  <a:srgbClr val="00FF00"/>
                </a:solidFill>
                <a:ln w="19050" cmpd="sng">
                  <a:solidFill>
                    <a:srgbClr val="FF0000"/>
                  </a:solidFill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954" y="13456"/>
                  <a:ext cx="4680" cy="63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¡"/>
                    <a:defRPr sz="27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23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1"/>
                    </a:buClr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ru-RU" sz="1400">
                      <a:latin typeface="Times New Roman" charset="0"/>
                    </a:rPr>
                    <a:t>Position of a target module in the neutron source and the arrangement of basic elements</a:t>
                  </a:r>
                  <a:endParaRPr lang="ru-RU" altLang="ru-RU" sz="1400" u="sng" baseline="-25000">
                    <a:latin typeface="Times New Roman" charset="0"/>
                  </a:endParaRPr>
                </a:p>
              </p:txBody>
            </p:sp>
            <p:sp>
              <p:nvSpPr>
                <p:cNvPr id="31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5634" y="13276"/>
                  <a:ext cx="4860" cy="81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¡"/>
                    <a:defRPr sz="27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l"/>
                    <a:defRPr sz="23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1"/>
                    </a:buClr>
                    <a:buChar char="•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charset="2"/>
                    <a:buChar char="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ru-RU" sz="1400">
                      <a:latin typeface="Times New Roman" charset="0"/>
                    </a:rPr>
                    <a:t>The enlarged lower part of the module containing a target, moderators and reflectors, cut of the lower part of the module.</a:t>
                  </a:r>
                </a:p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endParaRPr lang="ru-RU" altLang="ru-RU" sz="1400" u="sng" baseline="-25000">
                    <a:latin typeface="Times New Roman" charset="0"/>
                  </a:endParaRPr>
                </a:p>
              </p:txBody>
            </p:sp>
            <p:sp>
              <p:nvSpPr>
                <p:cNvPr id="32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4194" y="11214"/>
                  <a:ext cx="180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" name="AutoShape 19"/>
              <p:cNvSpPr>
                <a:spLocks/>
              </p:cNvSpPr>
              <p:nvPr/>
            </p:nvSpPr>
            <p:spPr bwMode="auto">
              <a:xfrm>
                <a:off x="2274" y="6918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263333"/>
                  <a:gd name="adj4" fmla="val 282856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1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11" name="AutoShape 20"/>
              <p:cNvSpPr>
                <a:spLocks/>
              </p:cNvSpPr>
              <p:nvPr/>
            </p:nvSpPr>
            <p:spPr bwMode="auto">
              <a:xfrm>
                <a:off x="2754" y="11754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113333"/>
                  <a:gd name="adj4" fmla="val 251431"/>
                </a:avLst>
              </a:prstGeom>
              <a:solidFill>
                <a:srgbClr val="FFFFFF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2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12" name="AutoShape 21"/>
              <p:cNvSpPr>
                <a:spLocks/>
              </p:cNvSpPr>
              <p:nvPr/>
            </p:nvSpPr>
            <p:spPr bwMode="auto">
              <a:xfrm>
                <a:off x="1458" y="12090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76667"/>
                  <a:gd name="adj4" fmla="val 242856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3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13" name="AutoShape 22"/>
              <p:cNvSpPr>
                <a:spLocks/>
              </p:cNvSpPr>
              <p:nvPr/>
            </p:nvSpPr>
            <p:spPr bwMode="auto">
              <a:xfrm>
                <a:off x="1230" y="11730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-96667"/>
                  <a:gd name="adj4" fmla="val 151431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4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14" name="AutoShape 23"/>
              <p:cNvSpPr>
                <a:spLocks/>
              </p:cNvSpPr>
              <p:nvPr/>
            </p:nvSpPr>
            <p:spPr bwMode="auto">
              <a:xfrm>
                <a:off x="2418" y="8322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226667"/>
                  <a:gd name="adj4" fmla="val 17428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5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15" name="Line 24"/>
              <p:cNvSpPr>
                <a:spLocks noChangeShapeType="1"/>
              </p:cNvSpPr>
              <p:nvPr/>
            </p:nvSpPr>
            <p:spPr bwMode="auto">
              <a:xfrm flipH="1">
                <a:off x="1674" y="8514"/>
                <a:ext cx="72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AutoShape 25"/>
              <p:cNvSpPr>
                <a:spLocks/>
              </p:cNvSpPr>
              <p:nvPr/>
            </p:nvSpPr>
            <p:spPr bwMode="auto">
              <a:xfrm>
                <a:off x="7890" y="12390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-326667"/>
                  <a:gd name="adj4" fmla="val 357144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6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17" name="AutoShape 26"/>
              <p:cNvSpPr>
                <a:spLocks/>
              </p:cNvSpPr>
              <p:nvPr/>
            </p:nvSpPr>
            <p:spPr bwMode="auto">
              <a:xfrm>
                <a:off x="7902" y="11718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-300000"/>
                  <a:gd name="adj4" fmla="val 357144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/>
              </a:p>
            </p:txBody>
          </p:sp>
          <p:sp>
            <p:nvSpPr>
              <p:cNvPr id="18" name="AutoShape 27"/>
              <p:cNvSpPr>
                <a:spLocks/>
              </p:cNvSpPr>
              <p:nvPr/>
            </p:nvSpPr>
            <p:spPr bwMode="auto">
              <a:xfrm>
                <a:off x="7914" y="10542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-200000"/>
                  <a:gd name="adj4" fmla="val 268569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8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19" name="AutoShape 28"/>
              <p:cNvSpPr>
                <a:spLocks/>
              </p:cNvSpPr>
              <p:nvPr/>
            </p:nvSpPr>
            <p:spPr bwMode="auto">
              <a:xfrm>
                <a:off x="2718" y="10254"/>
                <a:ext cx="420" cy="360"/>
              </a:xfrm>
              <a:prstGeom prst="callout1">
                <a:avLst>
                  <a:gd name="adj1" fmla="val 50000"/>
                  <a:gd name="adj2" fmla="val 128569"/>
                  <a:gd name="adj3" fmla="val 136667"/>
                  <a:gd name="adj4" fmla="val 19428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¡"/>
                  <a:defRPr sz="27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l"/>
                  <a:defRPr sz="2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charset="2"/>
                  <a:buChar char="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ru-RU" sz="1000"/>
                  <a:t>8</a:t>
                </a:r>
                <a:endParaRPr lang="ru-RU" altLang="ru-RU" sz="2400" u="sng" baseline="-25000">
                  <a:latin typeface="Times New Roman" charset="0"/>
                </a:endParaRPr>
              </a:p>
            </p:txBody>
          </p:sp>
          <p:sp>
            <p:nvSpPr>
              <p:cNvPr id="20" name="Line 29"/>
              <p:cNvSpPr>
                <a:spLocks noChangeShapeType="1"/>
              </p:cNvSpPr>
              <p:nvPr/>
            </p:nvSpPr>
            <p:spPr bwMode="auto">
              <a:xfrm>
                <a:off x="3114" y="10494"/>
                <a:ext cx="360" cy="108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 Box 30"/>
            <p:cNvSpPr txBox="1">
              <a:spLocks noChangeArrowheads="1"/>
            </p:cNvSpPr>
            <p:nvPr/>
          </p:nvSpPr>
          <p:spPr bwMode="auto">
            <a:xfrm>
              <a:off x="8501" y="9019"/>
              <a:ext cx="253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l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¡"/>
                <a:defRPr sz="27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l"/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charset="2"/>
                <a:buChar char="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ru-RU" sz="1200">
                  <a:latin typeface="Times New Roman" charset="0"/>
                </a:rPr>
                <a:t>7</a:t>
              </a:r>
              <a:endParaRPr lang="ru-RU" altLang="ru-RU" sz="2400" u="sng" baseline="-25000">
                <a:latin typeface="Times New Roman" charset="0"/>
              </a:endParaRPr>
            </a:p>
          </p:txBody>
        </p:sp>
      </p:grpSp>
      <p:pic>
        <p:nvPicPr>
          <p:cNvPr id="33" name="Picture 2" descr="IN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88900"/>
            <a:ext cx="62865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7767484" y="4498116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S. </a:t>
            </a:r>
            <a:r>
              <a:rPr lang="en-US" dirty="0" err="1" smtClean="0"/>
              <a:t>Sidorkin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1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30</a:t>
            </a:fld>
            <a:endParaRPr lang="en-US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444731" y="8509"/>
            <a:ext cx="7730794" cy="39778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l" defTabSz="914400" rtl="0">
              <a:spcBef>
                <a:spcPct val="0"/>
              </a:spcBef>
            </a:pPr>
            <a:r>
              <a:rPr lang="en-GB" sz="2400" b="1" kern="0" smtClean="0">
                <a:solidFill>
                  <a:schemeClr val="bg1"/>
                </a:solidFill>
              </a:rPr>
              <a:t>All basic elements of ADS have now been tested separately</a:t>
            </a:r>
            <a:r>
              <a:rPr lang="en-GB" b="1" kern="0" smtClean="0">
                <a:solidFill>
                  <a:schemeClr val="bg1"/>
                </a:solidFill>
              </a:rPr>
              <a:t/>
            </a:r>
            <a:br>
              <a:rPr lang="en-GB" b="1" kern="0" smtClean="0">
                <a:solidFill>
                  <a:schemeClr val="bg1"/>
                </a:solidFill>
              </a:rPr>
            </a:br>
            <a:endParaRPr lang="en-US" sz="2000" b="1" kern="0">
              <a:solidFill>
                <a:schemeClr val="bg1"/>
              </a:solidFill>
            </a:endParaRPr>
          </a:p>
        </p:txBody>
      </p:sp>
      <p:pic>
        <p:nvPicPr>
          <p:cNvPr id="6" name="Picture 3" descr="sabmarin#buh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8124" y="4029077"/>
            <a:ext cx="2362200" cy="1114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reeform 6"/>
          <p:cNvSpPr/>
          <p:nvPr/>
        </p:nvSpPr>
        <p:spPr>
          <a:xfrm flipH="1">
            <a:off x="5484058" y="1869672"/>
            <a:ext cx="2220290" cy="268288"/>
          </a:xfrm>
          <a:custGeom>
            <a:avLst/>
            <a:gdLst>
              <a:gd name="connsiteX0" fmla="*/ 0 w 1943100"/>
              <a:gd name="connsiteY0" fmla="*/ 0 h 357717"/>
              <a:gd name="connsiteX1" fmla="*/ 723900 w 1943100"/>
              <a:gd name="connsiteY1" fmla="*/ 330200 h 357717"/>
              <a:gd name="connsiteX2" fmla="*/ 1943100 w 1943100"/>
              <a:gd name="connsiteY2" fmla="*/ 165100 h 35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357717">
                <a:moveTo>
                  <a:pt x="0" y="0"/>
                </a:moveTo>
                <a:cubicBezTo>
                  <a:pt x="200025" y="151341"/>
                  <a:pt x="400050" y="302683"/>
                  <a:pt x="723900" y="330200"/>
                </a:cubicBezTo>
                <a:cubicBezTo>
                  <a:pt x="1047750" y="357717"/>
                  <a:pt x="1495425" y="261408"/>
                  <a:pt x="1943100" y="16510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FFCC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flipH="1">
            <a:off x="5497366" y="3033880"/>
            <a:ext cx="2121034" cy="1482085"/>
          </a:xfrm>
          <a:custGeom>
            <a:avLst/>
            <a:gdLst>
              <a:gd name="connsiteX0" fmla="*/ 0 w 2146300"/>
              <a:gd name="connsiteY0" fmla="*/ 2032000 h 2032000"/>
              <a:gd name="connsiteX1" fmla="*/ 546100 w 2146300"/>
              <a:gd name="connsiteY1" fmla="*/ 1485900 h 2032000"/>
              <a:gd name="connsiteX2" fmla="*/ 1346200 w 2146300"/>
              <a:gd name="connsiteY2" fmla="*/ 889000 h 2032000"/>
              <a:gd name="connsiteX3" fmla="*/ 2146300 w 2146300"/>
              <a:gd name="connsiteY3" fmla="*/ 0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6300" h="2032000">
                <a:moveTo>
                  <a:pt x="0" y="2032000"/>
                </a:moveTo>
                <a:cubicBezTo>
                  <a:pt x="160866" y="1854200"/>
                  <a:pt x="321733" y="1676400"/>
                  <a:pt x="546100" y="1485900"/>
                </a:cubicBezTo>
                <a:cubicBezTo>
                  <a:pt x="770467" y="1295400"/>
                  <a:pt x="1079500" y="1136650"/>
                  <a:pt x="1346200" y="889000"/>
                </a:cubicBezTo>
                <a:cubicBezTo>
                  <a:pt x="1612900" y="641350"/>
                  <a:pt x="1879600" y="320675"/>
                  <a:pt x="2146300" y="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943708" y="2571750"/>
            <a:ext cx="2146300" cy="1524000"/>
          </a:xfrm>
          <a:custGeom>
            <a:avLst/>
            <a:gdLst>
              <a:gd name="connsiteX0" fmla="*/ 0 w 2146300"/>
              <a:gd name="connsiteY0" fmla="*/ 2032000 h 2032000"/>
              <a:gd name="connsiteX1" fmla="*/ 546100 w 2146300"/>
              <a:gd name="connsiteY1" fmla="*/ 1485900 h 2032000"/>
              <a:gd name="connsiteX2" fmla="*/ 1346200 w 2146300"/>
              <a:gd name="connsiteY2" fmla="*/ 889000 h 2032000"/>
              <a:gd name="connsiteX3" fmla="*/ 2146300 w 2146300"/>
              <a:gd name="connsiteY3" fmla="*/ 0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6300" h="2032000">
                <a:moveTo>
                  <a:pt x="0" y="2032000"/>
                </a:moveTo>
                <a:cubicBezTo>
                  <a:pt x="160866" y="1854200"/>
                  <a:pt x="321733" y="1676400"/>
                  <a:pt x="546100" y="1485900"/>
                </a:cubicBezTo>
                <a:cubicBezTo>
                  <a:pt x="770467" y="1295400"/>
                  <a:pt x="1079500" y="1136650"/>
                  <a:pt x="1346200" y="889000"/>
                </a:cubicBezTo>
                <a:cubicBezTo>
                  <a:pt x="1612900" y="641350"/>
                  <a:pt x="1879600" y="320675"/>
                  <a:pt x="2146300" y="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133600" y="1962150"/>
            <a:ext cx="1943100" cy="268288"/>
          </a:xfrm>
          <a:custGeom>
            <a:avLst/>
            <a:gdLst>
              <a:gd name="connsiteX0" fmla="*/ 0 w 1943100"/>
              <a:gd name="connsiteY0" fmla="*/ 0 h 357717"/>
              <a:gd name="connsiteX1" fmla="*/ 723900 w 1943100"/>
              <a:gd name="connsiteY1" fmla="*/ 330200 h 357717"/>
              <a:gd name="connsiteX2" fmla="*/ 1943100 w 1943100"/>
              <a:gd name="connsiteY2" fmla="*/ 165100 h 35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357717">
                <a:moveTo>
                  <a:pt x="0" y="0"/>
                </a:moveTo>
                <a:cubicBezTo>
                  <a:pt x="200025" y="151341"/>
                  <a:pt x="400050" y="302683"/>
                  <a:pt x="723900" y="330200"/>
                </a:cubicBezTo>
                <a:cubicBezTo>
                  <a:pt x="1047750" y="357717"/>
                  <a:pt x="1495425" y="261408"/>
                  <a:pt x="1943100" y="16510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1" name="Group 77"/>
          <p:cNvGrpSpPr>
            <a:grpSpLocks/>
          </p:cNvGrpSpPr>
          <p:nvPr/>
        </p:nvGrpSpPr>
        <p:grpSpPr bwMode="auto">
          <a:xfrm>
            <a:off x="7344308" y="427484"/>
            <a:ext cx="1435100" cy="2000250"/>
            <a:chOff x="4226" y="469"/>
            <a:chExt cx="856" cy="1536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4226" y="469"/>
              <a:ext cx="680" cy="1536"/>
              <a:chOff x="4226" y="469"/>
              <a:chExt cx="680" cy="1536"/>
            </a:xfrm>
          </p:grpSpPr>
          <p:sp>
            <p:nvSpPr>
              <p:cNvPr id="1070" name="Rectangle 79"/>
              <p:cNvSpPr>
                <a:spLocks noChangeArrowheads="1"/>
              </p:cNvSpPr>
              <p:nvPr/>
            </p:nvSpPr>
            <p:spPr bwMode="auto">
              <a:xfrm>
                <a:off x="4226" y="469"/>
                <a:ext cx="19" cy="1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10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71" name="Oval 80"/>
              <p:cNvSpPr>
                <a:spLocks noChangeArrowheads="1"/>
              </p:cNvSpPr>
              <p:nvPr/>
            </p:nvSpPr>
            <p:spPr bwMode="auto">
              <a:xfrm>
                <a:off x="4284" y="1485"/>
                <a:ext cx="622" cy="520"/>
              </a:xfrm>
              <a:prstGeom prst="ellipse">
                <a:avLst/>
              </a:prstGeom>
              <a:solidFill>
                <a:srgbClr val="000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2" name="Oval 81"/>
              <p:cNvSpPr>
                <a:spLocks noChangeArrowheads="1"/>
              </p:cNvSpPr>
              <p:nvPr/>
            </p:nvSpPr>
            <p:spPr bwMode="auto">
              <a:xfrm>
                <a:off x="4287" y="1488"/>
                <a:ext cx="616" cy="514"/>
              </a:xfrm>
              <a:prstGeom prst="ellipse">
                <a:avLst/>
              </a:prstGeom>
              <a:solidFill>
                <a:srgbClr val="0007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3" name="Oval 82"/>
              <p:cNvSpPr>
                <a:spLocks noChangeArrowheads="1"/>
              </p:cNvSpPr>
              <p:nvPr/>
            </p:nvSpPr>
            <p:spPr bwMode="auto">
              <a:xfrm>
                <a:off x="4288" y="1489"/>
                <a:ext cx="613" cy="512"/>
              </a:xfrm>
              <a:prstGeom prst="ellipse">
                <a:avLst/>
              </a:prstGeom>
              <a:solidFill>
                <a:srgbClr val="000D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4" name="Oval 83"/>
              <p:cNvSpPr>
                <a:spLocks noChangeArrowheads="1"/>
              </p:cNvSpPr>
              <p:nvPr/>
            </p:nvSpPr>
            <p:spPr bwMode="auto">
              <a:xfrm>
                <a:off x="4290" y="1490"/>
                <a:ext cx="610" cy="510"/>
              </a:xfrm>
              <a:prstGeom prst="ellipse">
                <a:avLst/>
              </a:prstGeom>
              <a:solidFill>
                <a:srgbClr val="000F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5" name="Oval 84"/>
              <p:cNvSpPr>
                <a:spLocks noChangeArrowheads="1"/>
              </p:cNvSpPr>
              <p:nvPr/>
            </p:nvSpPr>
            <p:spPr bwMode="auto">
              <a:xfrm>
                <a:off x="4291" y="1492"/>
                <a:ext cx="607" cy="506"/>
              </a:xfrm>
              <a:prstGeom prst="ellipse">
                <a:avLst/>
              </a:prstGeom>
              <a:solidFill>
                <a:srgbClr val="001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6" name="Oval 85"/>
              <p:cNvSpPr>
                <a:spLocks noChangeArrowheads="1"/>
              </p:cNvSpPr>
              <p:nvPr/>
            </p:nvSpPr>
            <p:spPr bwMode="auto">
              <a:xfrm>
                <a:off x="4293" y="1493"/>
                <a:ext cx="603" cy="504"/>
              </a:xfrm>
              <a:prstGeom prst="ellipse">
                <a:avLst/>
              </a:prstGeom>
              <a:solidFill>
                <a:srgbClr val="0015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7" name="Oval 86"/>
              <p:cNvSpPr>
                <a:spLocks noChangeArrowheads="1"/>
              </p:cNvSpPr>
              <p:nvPr/>
            </p:nvSpPr>
            <p:spPr bwMode="auto">
              <a:xfrm>
                <a:off x="4295" y="1494"/>
                <a:ext cx="600" cy="502"/>
              </a:xfrm>
              <a:prstGeom prst="ellipse">
                <a:avLst/>
              </a:prstGeom>
              <a:solidFill>
                <a:srgbClr val="0016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8" name="Oval 87"/>
              <p:cNvSpPr>
                <a:spLocks noChangeArrowheads="1"/>
              </p:cNvSpPr>
              <p:nvPr/>
            </p:nvSpPr>
            <p:spPr bwMode="auto">
              <a:xfrm>
                <a:off x="4296" y="1496"/>
                <a:ext cx="597" cy="498"/>
              </a:xfrm>
              <a:prstGeom prst="ellipse">
                <a:avLst/>
              </a:prstGeom>
              <a:solidFill>
                <a:srgbClr val="0018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79" name="Oval 88"/>
              <p:cNvSpPr>
                <a:spLocks noChangeArrowheads="1"/>
              </p:cNvSpPr>
              <p:nvPr/>
            </p:nvSpPr>
            <p:spPr bwMode="auto">
              <a:xfrm>
                <a:off x="4298" y="1497"/>
                <a:ext cx="594" cy="496"/>
              </a:xfrm>
              <a:prstGeom prst="ellipse">
                <a:avLst/>
              </a:prstGeom>
              <a:solidFill>
                <a:srgbClr val="001B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0" name="Oval 89"/>
              <p:cNvSpPr>
                <a:spLocks noChangeArrowheads="1"/>
              </p:cNvSpPr>
              <p:nvPr/>
            </p:nvSpPr>
            <p:spPr bwMode="auto">
              <a:xfrm>
                <a:off x="4299" y="1498"/>
                <a:ext cx="591" cy="494"/>
              </a:xfrm>
              <a:prstGeom prst="ellipse">
                <a:avLst/>
              </a:prstGeom>
              <a:solidFill>
                <a:srgbClr val="001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1" name="Oval 90"/>
              <p:cNvSpPr>
                <a:spLocks noChangeArrowheads="1"/>
              </p:cNvSpPr>
              <p:nvPr/>
            </p:nvSpPr>
            <p:spPr bwMode="auto">
              <a:xfrm>
                <a:off x="4301" y="1500"/>
                <a:ext cx="587" cy="490"/>
              </a:xfrm>
              <a:prstGeom prst="ellipse">
                <a:avLst/>
              </a:prstGeom>
              <a:solidFill>
                <a:srgbClr val="001E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2" name="Oval 91"/>
              <p:cNvSpPr>
                <a:spLocks noChangeArrowheads="1"/>
              </p:cNvSpPr>
              <p:nvPr/>
            </p:nvSpPr>
            <p:spPr bwMode="auto">
              <a:xfrm>
                <a:off x="4303" y="1501"/>
                <a:ext cx="584" cy="488"/>
              </a:xfrm>
              <a:prstGeom prst="ellipse">
                <a:avLst/>
              </a:prstGeom>
              <a:solidFill>
                <a:srgbClr val="0021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3" name="Oval 92"/>
              <p:cNvSpPr>
                <a:spLocks noChangeArrowheads="1"/>
              </p:cNvSpPr>
              <p:nvPr/>
            </p:nvSpPr>
            <p:spPr bwMode="auto">
              <a:xfrm>
                <a:off x="4304" y="1502"/>
                <a:ext cx="581" cy="486"/>
              </a:xfrm>
              <a:prstGeom prst="ellipse">
                <a:avLst/>
              </a:prstGeom>
              <a:solidFill>
                <a:srgbClr val="002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4" name="Oval 93"/>
              <p:cNvSpPr>
                <a:spLocks noChangeArrowheads="1"/>
              </p:cNvSpPr>
              <p:nvPr/>
            </p:nvSpPr>
            <p:spPr bwMode="auto">
              <a:xfrm>
                <a:off x="4306" y="1504"/>
                <a:ext cx="578" cy="482"/>
              </a:xfrm>
              <a:prstGeom prst="ellipse">
                <a:avLst/>
              </a:prstGeom>
              <a:solidFill>
                <a:srgbClr val="0023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5" name="Oval 94"/>
              <p:cNvSpPr>
                <a:spLocks noChangeArrowheads="1"/>
              </p:cNvSpPr>
              <p:nvPr/>
            </p:nvSpPr>
            <p:spPr bwMode="auto">
              <a:xfrm>
                <a:off x="4307" y="1505"/>
                <a:ext cx="575" cy="480"/>
              </a:xfrm>
              <a:prstGeom prst="ellipse">
                <a:avLst/>
              </a:prstGeom>
              <a:solidFill>
                <a:srgbClr val="0026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6" name="Oval 95"/>
              <p:cNvSpPr>
                <a:spLocks noChangeArrowheads="1"/>
              </p:cNvSpPr>
              <p:nvPr/>
            </p:nvSpPr>
            <p:spPr bwMode="auto">
              <a:xfrm>
                <a:off x="4309" y="1506"/>
                <a:ext cx="571" cy="478"/>
              </a:xfrm>
              <a:prstGeom prst="ellipse">
                <a:avLst/>
              </a:prstGeom>
              <a:solidFill>
                <a:srgbClr val="0027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7" name="Oval 96"/>
              <p:cNvSpPr>
                <a:spLocks noChangeArrowheads="1"/>
              </p:cNvSpPr>
              <p:nvPr/>
            </p:nvSpPr>
            <p:spPr bwMode="auto">
              <a:xfrm>
                <a:off x="4311" y="1508"/>
                <a:ext cx="568" cy="474"/>
              </a:xfrm>
              <a:prstGeom prst="ellipse">
                <a:avLst/>
              </a:prstGeom>
              <a:solidFill>
                <a:srgbClr val="0028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8" name="Oval 97"/>
              <p:cNvSpPr>
                <a:spLocks noChangeArrowheads="1"/>
              </p:cNvSpPr>
              <p:nvPr/>
            </p:nvSpPr>
            <p:spPr bwMode="auto">
              <a:xfrm>
                <a:off x="4312" y="1509"/>
                <a:ext cx="565" cy="472"/>
              </a:xfrm>
              <a:prstGeom prst="ellipse">
                <a:avLst/>
              </a:prstGeom>
              <a:solidFill>
                <a:srgbClr val="002B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89" name="Oval 98"/>
              <p:cNvSpPr>
                <a:spLocks noChangeArrowheads="1"/>
              </p:cNvSpPr>
              <p:nvPr/>
            </p:nvSpPr>
            <p:spPr bwMode="auto">
              <a:xfrm>
                <a:off x="4314" y="1510"/>
                <a:ext cx="562" cy="470"/>
              </a:xfrm>
              <a:prstGeom prst="ellipse">
                <a:avLst/>
              </a:prstGeom>
              <a:solidFill>
                <a:srgbClr val="002C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0" name="Oval 99"/>
              <p:cNvSpPr>
                <a:spLocks noChangeArrowheads="1"/>
              </p:cNvSpPr>
              <p:nvPr/>
            </p:nvSpPr>
            <p:spPr bwMode="auto">
              <a:xfrm>
                <a:off x="4316" y="1512"/>
                <a:ext cx="558" cy="466"/>
              </a:xfrm>
              <a:prstGeom prst="ellipse">
                <a:avLst/>
              </a:prstGeom>
              <a:solidFill>
                <a:srgbClr val="002E8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1" name="Oval 100"/>
              <p:cNvSpPr>
                <a:spLocks noChangeArrowheads="1"/>
              </p:cNvSpPr>
              <p:nvPr/>
            </p:nvSpPr>
            <p:spPr bwMode="auto">
              <a:xfrm>
                <a:off x="4317" y="1513"/>
                <a:ext cx="555" cy="464"/>
              </a:xfrm>
              <a:prstGeom prst="ellipse">
                <a:avLst/>
              </a:prstGeom>
              <a:solidFill>
                <a:srgbClr val="00308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2" name="Oval 101"/>
              <p:cNvSpPr>
                <a:spLocks noChangeArrowheads="1"/>
              </p:cNvSpPr>
              <p:nvPr/>
            </p:nvSpPr>
            <p:spPr bwMode="auto">
              <a:xfrm>
                <a:off x="4319" y="1514"/>
                <a:ext cx="552" cy="462"/>
              </a:xfrm>
              <a:prstGeom prst="ellipse">
                <a:avLst/>
              </a:prstGeom>
              <a:solidFill>
                <a:srgbClr val="0031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3" name="Oval 102"/>
              <p:cNvSpPr>
                <a:spLocks noChangeArrowheads="1"/>
              </p:cNvSpPr>
              <p:nvPr/>
            </p:nvSpPr>
            <p:spPr bwMode="auto">
              <a:xfrm>
                <a:off x="4320" y="1516"/>
                <a:ext cx="549" cy="458"/>
              </a:xfrm>
              <a:prstGeom prst="ellipse">
                <a:avLst/>
              </a:prstGeom>
              <a:solidFill>
                <a:srgbClr val="0033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4" name="Oval 103"/>
              <p:cNvSpPr>
                <a:spLocks noChangeArrowheads="1"/>
              </p:cNvSpPr>
              <p:nvPr/>
            </p:nvSpPr>
            <p:spPr bwMode="auto">
              <a:xfrm>
                <a:off x="4322" y="1517"/>
                <a:ext cx="546" cy="456"/>
              </a:xfrm>
              <a:prstGeom prst="ellipse">
                <a:avLst/>
              </a:prstGeom>
              <a:solidFill>
                <a:srgbClr val="0035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5" name="Oval 104"/>
              <p:cNvSpPr>
                <a:spLocks noChangeArrowheads="1"/>
              </p:cNvSpPr>
              <p:nvPr/>
            </p:nvSpPr>
            <p:spPr bwMode="auto">
              <a:xfrm>
                <a:off x="4324" y="1518"/>
                <a:ext cx="542" cy="454"/>
              </a:xfrm>
              <a:prstGeom prst="ellipse">
                <a:avLst/>
              </a:prstGeom>
              <a:solidFill>
                <a:srgbClr val="0036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6" name="Oval 105"/>
              <p:cNvSpPr>
                <a:spLocks noChangeArrowheads="1"/>
              </p:cNvSpPr>
              <p:nvPr/>
            </p:nvSpPr>
            <p:spPr bwMode="auto">
              <a:xfrm>
                <a:off x="4325" y="1520"/>
                <a:ext cx="539" cy="450"/>
              </a:xfrm>
              <a:prstGeom prst="ellipse">
                <a:avLst/>
              </a:prstGeom>
              <a:solidFill>
                <a:srgbClr val="0038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7" name="Oval 106"/>
              <p:cNvSpPr>
                <a:spLocks noChangeArrowheads="1"/>
              </p:cNvSpPr>
              <p:nvPr/>
            </p:nvSpPr>
            <p:spPr bwMode="auto">
              <a:xfrm>
                <a:off x="4327" y="1521"/>
                <a:ext cx="536" cy="447"/>
              </a:xfrm>
              <a:prstGeom prst="ellipse">
                <a:avLst/>
              </a:prstGeom>
              <a:solidFill>
                <a:srgbClr val="0039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8" name="Oval 107"/>
              <p:cNvSpPr>
                <a:spLocks noChangeArrowheads="1"/>
              </p:cNvSpPr>
              <p:nvPr/>
            </p:nvSpPr>
            <p:spPr bwMode="auto">
              <a:xfrm>
                <a:off x="4328" y="1522"/>
                <a:ext cx="533" cy="446"/>
              </a:xfrm>
              <a:prstGeom prst="ellipse">
                <a:avLst/>
              </a:prstGeom>
              <a:solidFill>
                <a:srgbClr val="003B8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099" name="Oval 108"/>
              <p:cNvSpPr>
                <a:spLocks noChangeArrowheads="1"/>
              </p:cNvSpPr>
              <p:nvPr/>
            </p:nvSpPr>
            <p:spPr bwMode="auto">
              <a:xfrm>
                <a:off x="4330" y="1524"/>
                <a:ext cx="529" cy="442"/>
              </a:xfrm>
              <a:prstGeom prst="ellipse">
                <a:avLst/>
              </a:prstGeom>
              <a:solidFill>
                <a:srgbClr val="003D8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0" name="Oval 109"/>
              <p:cNvSpPr>
                <a:spLocks noChangeArrowheads="1"/>
              </p:cNvSpPr>
              <p:nvPr/>
            </p:nvSpPr>
            <p:spPr bwMode="auto">
              <a:xfrm>
                <a:off x="4332" y="1525"/>
                <a:ext cx="526" cy="439"/>
              </a:xfrm>
              <a:prstGeom prst="ellipse">
                <a:avLst/>
              </a:prstGeom>
              <a:solidFill>
                <a:srgbClr val="003E8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1" name="Oval 110"/>
              <p:cNvSpPr>
                <a:spLocks noChangeArrowheads="1"/>
              </p:cNvSpPr>
              <p:nvPr/>
            </p:nvSpPr>
            <p:spPr bwMode="auto">
              <a:xfrm>
                <a:off x="4333" y="1526"/>
                <a:ext cx="523" cy="438"/>
              </a:xfrm>
              <a:prstGeom prst="ellipse">
                <a:avLst/>
              </a:prstGeom>
              <a:solidFill>
                <a:srgbClr val="00418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2" name="Oval 111"/>
              <p:cNvSpPr>
                <a:spLocks noChangeArrowheads="1"/>
              </p:cNvSpPr>
              <p:nvPr/>
            </p:nvSpPr>
            <p:spPr bwMode="auto">
              <a:xfrm>
                <a:off x="4335" y="1528"/>
                <a:ext cx="520" cy="434"/>
              </a:xfrm>
              <a:prstGeom prst="ellipse">
                <a:avLst/>
              </a:prstGeom>
              <a:solidFill>
                <a:srgbClr val="00428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3" name="Oval 112"/>
              <p:cNvSpPr>
                <a:spLocks noChangeArrowheads="1"/>
              </p:cNvSpPr>
              <p:nvPr/>
            </p:nvSpPr>
            <p:spPr bwMode="auto">
              <a:xfrm>
                <a:off x="4336" y="1529"/>
                <a:ext cx="517" cy="431"/>
              </a:xfrm>
              <a:prstGeom prst="ellipse">
                <a:avLst/>
              </a:prstGeom>
              <a:solidFill>
                <a:srgbClr val="00438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4" name="Oval 113"/>
              <p:cNvSpPr>
                <a:spLocks noChangeArrowheads="1"/>
              </p:cNvSpPr>
              <p:nvPr/>
            </p:nvSpPr>
            <p:spPr bwMode="auto">
              <a:xfrm>
                <a:off x="4338" y="1530"/>
                <a:ext cx="513" cy="430"/>
              </a:xfrm>
              <a:prstGeom prst="ellipse">
                <a:avLst/>
              </a:prstGeom>
              <a:solidFill>
                <a:srgbClr val="00468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5" name="Oval 114"/>
              <p:cNvSpPr>
                <a:spLocks noChangeArrowheads="1"/>
              </p:cNvSpPr>
              <p:nvPr/>
            </p:nvSpPr>
            <p:spPr bwMode="auto">
              <a:xfrm>
                <a:off x="4340" y="1532"/>
                <a:ext cx="510" cy="426"/>
              </a:xfrm>
              <a:prstGeom prst="ellipse">
                <a:avLst/>
              </a:prstGeom>
              <a:solidFill>
                <a:srgbClr val="0047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6" name="Oval 115"/>
              <p:cNvSpPr>
                <a:spLocks noChangeArrowheads="1"/>
              </p:cNvSpPr>
              <p:nvPr/>
            </p:nvSpPr>
            <p:spPr bwMode="auto">
              <a:xfrm>
                <a:off x="4341" y="1533"/>
                <a:ext cx="507" cy="423"/>
              </a:xfrm>
              <a:prstGeom prst="ellipse">
                <a:avLst/>
              </a:prstGeom>
              <a:solidFill>
                <a:srgbClr val="0048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7" name="Oval 116"/>
              <p:cNvSpPr>
                <a:spLocks noChangeArrowheads="1"/>
              </p:cNvSpPr>
              <p:nvPr/>
            </p:nvSpPr>
            <p:spPr bwMode="auto">
              <a:xfrm>
                <a:off x="4343" y="1534"/>
                <a:ext cx="504" cy="422"/>
              </a:xfrm>
              <a:prstGeom prst="ellipse">
                <a:avLst/>
              </a:prstGeom>
              <a:solidFill>
                <a:srgbClr val="004B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8" name="Oval 117"/>
              <p:cNvSpPr>
                <a:spLocks noChangeArrowheads="1"/>
              </p:cNvSpPr>
              <p:nvPr/>
            </p:nvSpPr>
            <p:spPr bwMode="auto">
              <a:xfrm>
                <a:off x="4344" y="1536"/>
                <a:ext cx="501" cy="418"/>
              </a:xfrm>
              <a:prstGeom prst="ellipse">
                <a:avLst/>
              </a:prstGeom>
              <a:solidFill>
                <a:srgbClr val="004C9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09" name="Oval 118"/>
              <p:cNvSpPr>
                <a:spLocks noChangeArrowheads="1"/>
              </p:cNvSpPr>
              <p:nvPr/>
            </p:nvSpPr>
            <p:spPr bwMode="auto">
              <a:xfrm>
                <a:off x="4346" y="1537"/>
                <a:ext cx="497" cy="415"/>
              </a:xfrm>
              <a:prstGeom prst="ellipse">
                <a:avLst/>
              </a:prstGeom>
              <a:solidFill>
                <a:srgbClr val="004D9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0" name="Oval 119"/>
              <p:cNvSpPr>
                <a:spLocks noChangeArrowheads="1"/>
              </p:cNvSpPr>
              <p:nvPr/>
            </p:nvSpPr>
            <p:spPr bwMode="auto">
              <a:xfrm>
                <a:off x="4348" y="1538"/>
                <a:ext cx="494" cy="414"/>
              </a:xfrm>
              <a:prstGeom prst="ellipse">
                <a:avLst/>
              </a:prstGeom>
              <a:solidFill>
                <a:srgbClr val="0050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1" name="Oval 120"/>
              <p:cNvSpPr>
                <a:spLocks noChangeArrowheads="1"/>
              </p:cNvSpPr>
              <p:nvPr/>
            </p:nvSpPr>
            <p:spPr bwMode="auto">
              <a:xfrm>
                <a:off x="4349" y="1540"/>
                <a:ext cx="491" cy="410"/>
              </a:xfrm>
              <a:prstGeom prst="ellipse">
                <a:avLst/>
              </a:prstGeom>
              <a:solidFill>
                <a:srgbClr val="0051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2" name="Oval 121"/>
              <p:cNvSpPr>
                <a:spLocks noChangeArrowheads="1"/>
              </p:cNvSpPr>
              <p:nvPr/>
            </p:nvSpPr>
            <p:spPr bwMode="auto">
              <a:xfrm>
                <a:off x="4351" y="1541"/>
                <a:ext cx="488" cy="407"/>
              </a:xfrm>
              <a:prstGeom prst="ellipse">
                <a:avLst/>
              </a:prstGeom>
              <a:solidFill>
                <a:srgbClr val="00539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3" name="Oval 122"/>
              <p:cNvSpPr>
                <a:spLocks noChangeArrowheads="1"/>
              </p:cNvSpPr>
              <p:nvPr/>
            </p:nvSpPr>
            <p:spPr bwMode="auto">
              <a:xfrm>
                <a:off x="4353" y="1542"/>
                <a:ext cx="484" cy="406"/>
              </a:xfrm>
              <a:prstGeom prst="ellipse">
                <a:avLst/>
              </a:prstGeom>
              <a:solidFill>
                <a:srgbClr val="0055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4" name="Oval 123"/>
              <p:cNvSpPr>
                <a:spLocks noChangeArrowheads="1"/>
              </p:cNvSpPr>
              <p:nvPr/>
            </p:nvSpPr>
            <p:spPr bwMode="auto">
              <a:xfrm>
                <a:off x="4354" y="1544"/>
                <a:ext cx="481" cy="402"/>
              </a:xfrm>
              <a:prstGeom prst="ellipse">
                <a:avLst/>
              </a:prstGeom>
              <a:solidFill>
                <a:srgbClr val="0057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5" name="Oval 124"/>
              <p:cNvSpPr>
                <a:spLocks noChangeArrowheads="1"/>
              </p:cNvSpPr>
              <p:nvPr/>
            </p:nvSpPr>
            <p:spPr bwMode="auto">
              <a:xfrm>
                <a:off x="4356" y="1545"/>
                <a:ext cx="478" cy="399"/>
              </a:xfrm>
              <a:prstGeom prst="ellipse">
                <a:avLst/>
              </a:prstGeom>
              <a:solidFill>
                <a:srgbClr val="0058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6" name="Oval 125"/>
              <p:cNvSpPr>
                <a:spLocks noChangeArrowheads="1"/>
              </p:cNvSpPr>
              <p:nvPr/>
            </p:nvSpPr>
            <p:spPr bwMode="auto">
              <a:xfrm>
                <a:off x="4357" y="1547"/>
                <a:ext cx="475" cy="397"/>
              </a:xfrm>
              <a:prstGeom prst="ellipse">
                <a:avLst/>
              </a:prstGeom>
              <a:solidFill>
                <a:srgbClr val="005B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7" name="Oval 126"/>
              <p:cNvSpPr>
                <a:spLocks noChangeArrowheads="1"/>
              </p:cNvSpPr>
              <p:nvPr/>
            </p:nvSpPr>
            <p:spPr bwMode="auto">
              <a:xfrm>
                <a:off x="4359" y="1548"/>
                <a:ext cx="472" cy="394"/>
              </a:xfrm>
              <a:prstGeom prst="ellipse">
                <a:avLst/>
              </a:prstGeom>
              <a:solidFill>
                <a:srgbClr val="005C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8" name="Oval 127"/>
              <p:cNvSpPr>
                <a:spLocks noChangeArrowheads="1"/>
              </p:cNvSpPr>
              <p:nvPr/>
            </p:nvSpPr>
            <p:spPr bwMode="auto">
              <a:xfrm>
                <a:off x="4361" y="1549"/>
                <a:ext cx="468" cy="391"/>
              </a:xfrm>
              <a:prstGeom prst="ellipse">
                <a:avLst/>
              </a:prstGeom>
              <a:solidFill>
                <a:srgbClr val="005D9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19" name="Oval 128"/>
              <p:cNvSpPr>
                <a:spLocks noChangeArrowheads="1"/>
              </p:cNvSpPr>
              <p:nvPr/>
            </p:nvSpPr>
            <p:spPr bwMode="auto">
              <a:xfrm>
                <a:off x="4362" y="1551"/>
                <a:ext cx="466" cy="389"/>
              </a:xfrm>
              <a:prstGeom prst="ellipse">
                <a:avLst/>
              </a:prstGeom>
              <a:solidFill>
                <a:srgbClr val="00609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0" name="Oval 129"/>
              <p:cNvSpPr>
                <a:spLocks noChangeArrowheads="1"/>
              </p:cNvSpPr>
              <p:nvPr/>
            </p:nvSpPr>
            <p:spPr bwMode="auto">
              <a:xfrm>
                <a:off x="4364" y="1552"/>
                <a:ext cx="462" cy="387"/>
              </a:xfrm>
              <a:prstGeom prst="ellipse">
                <a:avLst/>
              </a:prstGeom>
              <a:solidFill>
                <a:srgbClr val="0061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1" name="Oval 130"/>
              <p:cNvSpPr>
                <a:spLocks noChangeArrowheads="1"/>
              </p:cNvSpPr>
              <p:nvPr/>
            </p:nvSpPr>
            <p:spPr bwMode="auto">
              <a:xfrm>
                <a:off x="4365" y="1553"/>
                <a:ext cx="460" cy="384"/>
              </a:xfrm>
              <a:prstGeom prst="ellipse">
                <a:avLst/>
              </a:prstGeom>
              <a:solidFill>
                <a:srgbClr val="0063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2" name="Oval 131"/>
              <p:cNvSpPr>
                <a:spLocks noChangeArrowheads="1"/>
              </p:cNvSpPr>
              <p:nvPr/>
            </p:nvSpPr>
            <p:spPr bwMode="auto">
              <a:xfrm>
                <a:off x="4367" y="1555"/>
                <a:ext cx="456" cy="381"/>
              </a:xfrm>
              <a:prstGeom prst="ellipse">
                <a:avLst/>
              </a:prstGeom>
              <a:solidFill>
                <a:srgbClr val="0064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3" name="Oval 132"/>
              <p:cNvSpPr>
                <a:spLocks noChangeArrowheads="1"/>
              </p:cNvSpPr>
              <p:nvPr/>
            </p:nvSpPr>
            <p:spPr bwMode="auto">
              <a:xfrm>
                <a:off x="4369" y="1556"/>
                <a:ext cx="453" cy="379"/>
              </a:xfrm>
              <a:prstGeom prst="ellipse">
                <a:avLst/>
              </a:prstGeom>
              <a:solidFill>
                <a:srgbClr val="00679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4" name="Oval 133"/>
              <p:cNvSpPr>
                <a:spLocks noChangeArrowheads="1"/>
              </p:cNvSpPr>
              <p:nvPr/>
            </p:nvSpPr>
            <p:spPr bwMode="auto">
              <a:xfrm>
                <a:off x="4370" y="1557"/>
                <a:ext cx="450" cy="376"/>
              </a:xfrm>
              <a:prstGeom prst="ellipse">
                <a:avLst/>
              </a:prstGeom>
              <a:solidFill>
                <a:srgbClr val="00689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5" name="Oval 134"/>
              <p:cNvSpPr>
                <a:spLocks noChangeArrowheads="1"/>
              </p:cNvSpPr>
              <p:nvPr/>
            </p:nvSpPr>
            <p:spPr bwMode="auto">
              <a:xfrm>
                <a:off x="4372" y="1559"/>
                <a:ext cx="446" cy="373"/>
              </a:xfrm>
              <a:prstGeom prst="ellipse">
                <a:avLst/>
              </a:prstGeom>
              <a:solidFill>
                <a:srgbClr val="006A9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6" name="Oval 135"/>
              <p:cNvSpPr>
                <a:spLocks noChangeArrowheads="1"/>
              </p:cNvSpPr>
              <p:nvPr/>
            </p:nvSpPr>
            <p:spPr bwMode="auto">
              <a:xfrm>
                <a:off x="4373" y="1560"/>
                <a:ext cx="444" cy="371"/>
              </a:xfrm>
              <a:prstGeom prst="ellipse">
                <a:avLst/>
              </a:prstGeom>
              <a:solidFill>
                <a:srgbClr val="006C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7" name="Oval 136"/>
              <p:cNvSpPr>
                <a:spLocks noChangeArrowheads="1"/>
              </p:cNvSpPr>
              <p:nvPr/>
            </p:nvSpPr>
            <p:spPr bwMode="auto">
              <a:xfrm>
                <a:off x="4375" y="1561"/>
                <a:ext cx="440" cy="368"/>
              </a:xfrm>
              <a:prstGeom prst="ellipse">
                <a:avLst/>
              </a:prstGeom>
              <a:solidFill>
                <a:srgbClr val="006E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8" name="Oval 137"/>
              <p:cNvSpPr>
                <a:spLocks noChangeArrowheads="1"/>
              </p:cNvSpPr>
              <p:nvPr/>
            </p:nvSpPr>
            <p:spPr bwMode="auto">
              <a:xfrm>
                <a:off x="4377" y="1563"/>
                <a:ext cx="437" cy="365"/>
              </a:xfrm>
              <a:prstGeom prst="ellipse">
                <a:avLst/>
              </a:prstGeom>
              <a:solidFill>
                <a:srgbClr val="006F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29" name="Oval 138"/>
              <p:cNvSpPr>
                <a:spLocks noChangeArrowheads="1"/>
              </p:cNvSpPr>
              <p:nvPr/>
            </p:nvSpPr>
            <p:spPr bwMode="auto">
              <a:xfrm>
                <a:off x="4378" y="1564"/>
                <a:ext cx="434" cy="363"/>
              </a:xfrm>
              <a:prstGeom prst="ellipse">
                <a:avLst/>
              </a:prstGeom>
              <a:solidFill>
                <a:srgbClr val="0072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0" name="Oval 139"/>
              <p:cNvSpPr>
                <a:spLocks noChangeArrowheads="1"/>
              </p:cNvSpPr>
              <p:nvPr/>
            </p:nvSpPr>
            <p:spPr bwMode="auto">
              <a:xfrm>
                <a:off x="4380" y="1565"/>
                <a:ext cx="430" cy="360"/>
              </a:xfrm>
              <a:prstGeom prst="ellipse">
                <a:avLst/>
              </a:prstGeom>
              <a:solidFill>
                <a:srgbClr val="0073A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1" name="Oval 140"/>
              <p:cNvSpPr>
                <a:spLocks noChangeArrowheads="1"/>
              </p:cNvSpPr>
              <p:nvPr/>
            </p:nvSpPr>
            <p:spPr bwMode="auto">
              <a:xfrm>
                <a:off x="4381" y="1567"/>
                <a:ext cx="428" cy="357"/>
              </a:xfrm>
              <a:prstGeom prst="ellipse">
                <a:avLst/>
              </a:prstGeom>
              <a:solidFill>
                <a:srgbClr val="0074A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2" name="Oval 141"/>
              <p:cNvSpPr>
                <a:spLocks noChangeArrowheads="1"/>
              </p:cNvSpPr>
              <p:nvPr/>
            </p:nvSpPr>
            <p:spPr bwMode="auto">
              <a:xfrm>
                <a:off x="4383" y="1568"/>
                <a:ext cx="424" cy="355"/>
              </a:xfrm>
              <a:prstGeom prst="ellipse">
                <a:avLst/>
              </a:prstGeom>
              <a:solidFill>
                <a:srgbClr val="0077A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3" name="Oval 142"/>
              <p:cNvSpPr>
                <a:spLocks noChangeArrowheads="1"/>
              </p:cNvSpPr>
              <p:nvPr/>
            </p:nvSpPr>
            <p:spPr bwMode="auto">
              <a:xfrm>
                <a:off x="4385" y="1569"/>
                <a:ext cx="421" cy="352"/>
              </a:xfrm>
              <a:prstGeom prst="ellipse">
                <a:avLst/>
              </a:prstGeom>
              <a:solidFill>
                <a:srgbClr val="0079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4" name="Oval 143"/>
              <p:cNvSpPr>
                <a:spLocks noChangeArrowheads="1"/>
              </p:cNvSpPr>
              <p:nvPr/>
            </p:nvSpPr>
            <p:spPr bwMode="auto">
              <a:xfrm>
                <a:off x="4386" y="1571"/>
                <a:ext cx="418" cy="349"/>
              </a:xfrm>
              <a:prstGeom prst="ellipse">
                <a:avLst/>
              </a:prstGeom>
              <a:solidFill>
                <a:srgbClr val="007AA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5" name="Oval 144"/>
              <p:cNvSpPr>
                <a:spLocks noChangeArrowheads="1"/>
              </p:cNvSpPr>
              <p:nvPr/>
            </p:nvSpPr>
            <p:spPr bwMode="auto">
              <a:xfrm>
                <a:off x="4388" y="1572"/>
                <a:ext cx="414" cy="347"/>
              </a:xfrm>
              <a:prstGeom prst="ellipse">
                <a:avLst/>
              </a:prstGeom>
              <a:solidFill>
                <a:srgbClr val="007DA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6" name="Oval 145"/>
              <p:cNvSpPr>
                <a:spLocks noChangeArrowheads="1"/>
              </p:cNvSpPr>
              <p:nvPr/>
            </p:nvSpPr>
            <p:spPr bwMode="auto">
              <a:xfrm>
                <a:off x="4390" y="1573"/>
                <a:ext cx="411" cy="344"/>
              </a:xfrm>
              <a:prstGeom prst="ellipse">
                <a:avLst/>
              </a:prstGeom>
              <a:solidFill>
                <a:srgbClr val="007E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7" name="Oval 146"/>
              <p:cNvSpPr>
                <a:spLocks noChangeArrowheads="1"/>
              </p:cNvSpPr>
              <p:nvPr/>
            </p:nvSpPr>
            <p:spPr bwMode="auto">
              <a:xfrm>
                <a:off x="4391" y="1575"/>
                <a:ext cx="408" cy="341"/>
              </a:xfrm>
              <a:prstGeom prst="ellipse">
                <a:avLst/>
              </a:prstGeom>
              <a:solidFill>
                <a:srgbClr val="007FA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8" name="Oval 147"/>
              <p:cNvSpPr>
                <a:spLocks noChangeArrowheads="1"/>
              </p:cNvSpPr>
              <p:nvPr/>
            </p:nvSpPr>
            <p:spPr bwMode="auto">
              <a:xfrm>
                <a:off x="4393" y="1576"/>
                <a:ext cx="405" cy="339"/>
              </a:xfrm>
              <a:prstGeom prst="ellipse">
                <a:avLst/>
              </a:prstGeom>
              <a:solidFill>
                <a:srgbClr val="0082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39" name="Oval 148"/>
              <p:cNvSpPr>
                <a:spLocks noChangeArrowheads="1"/>
              </p:cNvSpPr>
              <p:nvPr/>
            </p:nvSpPr>
            <p:spPr bwMode="auto">
              <a:xfrm>
                <a:off x="4394" y="1577"/>
                <a:ext cx="402" cy="336"/>
              </a:xfrm>
              <a:prstGeom prst="ellipse">
                <a:avLst/>
              </a:prstGeom>
              <a:solidFill>
                <a:srgbClr val="0083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0" name="Oval 149"/>
              <p:cNvSpPr>
                <a:spLocks noChangeArrowheads="1"/>
              </p:cNvSpPr>
              <p:nvPr/>
            </p:nvSpPr>
            <p:spPr bwMode="auto">
              <a:xfrm>
                <a:off x="4396" y="1579"/>
                <a:ext cx="398" cy="333"/>
              </a:xfrm>
              <a:prstGeom prst="ellipse">
                <a:avLst/>
              </a:prstGeom>
              <a:solidFill>
                <a:srgbClr val="0085A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1" name="Oval 150"/>
              <p:cNvSpPr>
                <a:spLocks noChangeArrowheads="1"/>
              </p:cNvSpPr>
              <p:nvPr/>
            </p:nvSpPr>
            <p:spPr bwMode="auto">
              <a:xfrm>
                <a:off x="4398" y="1580"/>
                <a:ext cx="395" cy="331"/>
              </a:xfrm>
              <a:prstGeom prst="ellipse">
                <a:avLst/>
              </a:prstGeom>
              <a:solidFill>
                <a:srgbClr val="0087A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2" name="Oval 151"/>
              <p:cNvSpPr>
                <a:spLocks noChangeArrowheads="1"/>
              </p:cNvSpPr>
              <p:nvPr/>
            </p:nvSpPr>
            <p:spPr bwMode="auto">
              <a:xfrm>
                <a:off x="4399" y="1581"/>
                <a:ext cx="392" cy="328"/>
              </a:xfrm>
              <a:prstGeom prst="ellipse">
                <a:avLst/>
              </a:prstGeom>
              <a:solidFill>
                <a:srgbClr val="0089A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3" name="Oval 152"/>
              <p:cNvSpPr>
                <a:spLocks noChangeArrowheads="1"/>
              </p:cNvSpPr>
              <p:nvPr/>
            </p:nvSpPr>
            <p:spPr bwMode="auto">
              <a:xfrm>
                <a:off x="4401" y="1583"/>
                <a:ext cx="388" cy="325"/>
              </a:xfrm>
              <a:prstGeom prst="ellipse">
                <a:avLst/>
              </a:prstGeom>
              <a:solidFill>
                <a:srgbClr val="008A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4" name="Oval 153"/>
              <p:cNvSpPr>
                <a:spLocks noChangeArrowheads="1"/>
              </p:cNvSpPr>
              <p:nvPr/>
            </p:nvSpPr>
            <p:spPr bwMode="auto">
              <a:xfrm>
                <a:off x="4402" y="1584"/>
                <a:ext cx="386" cy="322"/>
              </a:xfrm>
              <a:prstGeom prst="ellipse">
                <a:avLst/>
              </a:prstGeom>
              <a:solidFill>
                <a:srgbClr val="008C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5" name="Oval 154"/>
              <p:cNvSpPr>
                <a:spLocks noChangeArrowheads="1"/>
              </p:cNvSpPr>
              <p:nvPr/>
            </p:nvSpPr>
            <p:spPr bwMode="auto">
              <a:xfrm>
                <a:off x="4404" y="1585"/>
                <a:ext cx="382" cy="320"/>
              </a:xfrm>
              <a:prstGeom prst="ellipse">
                <a:avLst/>
              </a:prstGeom>
              <a:solidFill>
                <a:srgbClr val="008EB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6" name="Oval 155"/>
              <p:cNvSpPr>
                <a:spLocks noChangeArrowheads="1"/>
              </p:cNvSpPr>
              <p:nvPr/>
            </p:nvSpPr>
            <p:spPr bwMode="auto">
              <a:xfrm>
                <a:off x="4406" y="1587"/>
                <a:ext cx="379" cy="317"/>
              </a:xfrm>
              <a:prstGeom prst="ellipse">
                <a:avLst/>
              </a:prstGeom>
              <a:solidFill>
                <a:srgbClr val="009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7" name="Oval 156"/>
              <p:cNvSpPr>
                <a:spLocks noChangeArrowheads="1"/>
              </p:cNvSpPr>
              <p:nvPr/>
            </p:nvSpPr>
            <p:spPr bwMode="auto">
              <a:xfrm>
                <a:off x="4407" y="1588"/>
                <a:ext cx="376" cy="314"/>
              </a:xfrm>
              <a:prstGeom prst="ellipse">
                <a:avLst/>
              </a:prstGeom>
              <a:solidFill>
                <a:srgbClr val="0091B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8" name="Oval 157"/>
              <p:cNvSpPr>
                <a:spLocks noChangeArrowheads="1"/>
              </p:cNvSpPr>
              <p:nvPr/>
            </p:nvSpPr>
            <p:spPr bwMode="auto">
              <a:xfrm>
                <a:off x="4409" y="1589"/>
                <a:ext cx="372" cy="312"/>
              </a:xfrm>
              <a:prstGeom prst="ellipse">
                <a:avLst/>
              </a:prstGeom>
              <a:solidFill>
                <a:srgbClr val="0094B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49" name="Oval 158"/>
              <p:cNvSpPr>
                <a:spLocks noChangeArrowheads="1"/>
              </p:cNvSpPr>
              <p:nvPr/>
            </p:nvSpPr>
            <p:spPr bwMode="auto">
              <a:xfrm>
                <a:off x="4410" y="1591"/>
                <a:ext cx="370" cy="309"/>
              </a:xfrm>
              <a:prstGeom prst="ellipse">
                <a:avLst/>
              </a:prstGeom>
              <a:solidFill>
                <a:srgbClr val="0095B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0" name="Oval 159"/>
              <p:cNvSpPr>
                <a:spLocks noChangeArrowheads="1"/>
              </p:cNvSpPr>
              <p:nvPr/>
            </p:nvSpPr>
            <p:spPr bwMode="auto">
              <a:xfrm>
                <a:off x="4412" y="1592"/>
                <a:ext cx="366" cy="306"/>
              </a:xfrm>
              <a:prstGeom prst="ellipse">
                <a:avLst/>
              </a:prstGeom>
              <a:solidFill>
                <a:srgbClr val="0096B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1" name="Oval 160"/>
              <p:cNvSpPr>
                <a:spLocks noChangeArrowheads="1"/>
              </p:cNvSpPr>
              <p:nvPr/>
            </p:nvSpPr>
            <p:spPr bwMode="auto">
              <a:xfrm>
                <a:off x="4414" y="1593"/>
                <a:ext cx="363" cy="304"/>
              </a:xfrm>
              <a:prstGeom prst="ellipse">
                <a:avLst/>
              </a:prstGeom>
              <a:solidFill>
                <a:srgbClr val="0099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2" name="Oval 161"/>
              <p:cNvSpPr>
                <a:spLocks noChangeArrowheads="1"/>
              </p:cNvSpPr>
              <p:nvPr/>
            </p:nvSpPr>
            <p:spPr bwMode="auto">
              <a:xfrm>
                <a:off x="4415" y="1595"/>
                <a:ext cx="360" cy="301"/>
              </a:xfrm>
              <a:prstGeom prst="ellipse">
                <a:avLst/>
              </a:prstGeom>
              <a:solidFill>
                <a:srgbClr val="009AB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3" name="Oval 162"/>
              <p:cNvSpPr>
                <a:spLocks noChangeArrowheads="1"/>
              </p:cNvSpPr>
              <p:nvPr/>
            </p:nvSpPr>
            <p:spPr bwMode="auto">
              <a:xfrm>
                <a:off x="4417" y="1596"/>
                <a:ext cx="356" cy="298"/>
              </a:xfrm>
              <a:prstGeom prst="ellipse">
                <a:avLst/>
              </a:prstGeom>
              <a:solidFill>
                <a:srgbClr val="009BB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4" name="Oval 163"/>
              <p:cNvSpPr>
                <a:spLocks noChangeArrowheads="1"/>
              </p:cNvSpPr>
              <p:nvPr/>
            </p:nvSpPr>
            <p:spPr bwMode="auto">
              <a:xfrm>
                <a:off x="4419" y="1597"/>
                <a:ext cx="353" cy="296"/>
              </a:xfrm>
              <a:prstGeom prst="ellipse">
                <a:avLst/>
              </a:prstGeom>
              <a:solidFill>
                <a:srgbClr val="009EB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5" name="Oval 164"/>
              <p:cNvSpPr>
                <a:spLocks noChangeArrowheads="1"/>
              </p:cNvSpPr>
              <p:nvPr/>
            </p:nvSpPr>
            <p:spPr bwMode="auto">
              <a:xfrm>
                <a:off x="4420" y="1599"/>
                <a:ext cx="350" cy="293"/>
              </a:xfrm>
              <a:prstGeom prst="ellipse">
                <a:avLst/>
              </a:prstGeom>
              <a:solidFill>
                <a:srgbClr val="009FB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6" name="Oval 165"/>
              <p:cNvSpPr>
                <a:spLocks noChangeArrowheads="1"/>
              </p:cNvSpPr>
              <p:nvPr/>
            </p:nvSpPr>
            <p:spPr bwMode="auto">
              <a:xfrm>
                <a:off x="4422" y="1600"/>
                <a:ext cx="347" cy="290"/>
              </a:xfrm>
              <a:prstGeom prst="ellipse">
                <a:avLst/>
              </a:prstGeom>
              <a:solidFill>
                <a:srgbClr val="00A1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7" name="Oval 166"/>
              <p:cNvSpPr>
                <a:spLocks noChangeArrowheads="1"/>
              </p:cNvSpPr>
              <p:nvPr/>
            </p:nvSpPr>
            <p:spPr bwMode="auto">
              <a:xfrm>
                <a:off x="4423" y="1601"/>
                <a:ext cx="344" cy="288"/>
              </a:xfrm>
              <a:prstGeom prst="ellipse">
                <a:avLst/>
              </a:prstGeom>
              <a:solidFill>
                <a:srgbClr val="00A3B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8" name="Oval 167"/>
              <p:cNvSpPr>
                <a:spLocks noChangeArrowheads="1"/>
              </p:cNvSpPr>
              <p:nvPr/>
            </p:nvSpPr>
            <p:spPr bwMode="auto">
              <a:xfrm>
                <a:off x="4425" y="1603"/>
                <a:ext cx="340" cy="285"/>
              </a:xfrm>
              <a:prstGeom prst="ellipse">
                <a:avLst/>
              </a:prstGeom>
              <a:solidFill>
                <a:srgbClr val="00A4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59" name="Oval 168"/>
              <p:cNvSpPr>
                <a:spLocks noChangeArrowheads="1"/>
              </p:cNvSpPr>
              <p:nvPr/>
            </p:nvSpPr>
            <p:spPr bwMode="auto">
              <a:xfrm>
                <a:off x="4427" y="1604"/>
                <a:ext cx="337" cy="282"/>
              </a:xfrm>
              <a:prstGeom prst="ellipse">
                <a:avLst/>
              </a:prstGeom>
              <a:solidFill>
                <a:srgbClr val="00A6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0" name="Oval 169"/>
              <p:cNvSpPr>
                <a:spLocks noChangeArrowheads="1"/>
              </p:cNvSpPr>
              <p:nvPr/>
            </p:nvSpPr>
            <p:spPr bwMode="auto">
              <a:xfrm>
                <a:off x="4428" y="1605"/>
                <a:ext cx="334" cy="280"/>
              </a:xfrm>
              <a:prstGeom prst="ellipse">
                <a:avLst/>
              </a:prstGeom>
              <a:solidFill>
                <a:srgbClr val="00A8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1" name="Oval 170"/>
              <p:cNvSpPr>
                <a:spLocks noChangeArrowheads="1"/>
              </p:cNvSpPr>
              <p:nvPr/>
            </p:nvSpPr>
            <p:spPr bwMode="auto">
              <a:xfrm>
                <a:off x="4430" y="1607"/>
                <a:ext cx="330" cy="277"/>
              </a:xfrm>
              <a:prstGeom prst="ellipse">
                <a:avLst/>
              </a:prstGeom>
              <a:solidFill>
                <a:srgbClr val="00A9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2" name="Oval 171"/>
              <p:cNvSpPr>
                <a:spLocks noChangeArrowheads="1"/>
              </p:cNvSpPr>
              <p:nvPr/>
            </p:nvSpPr>
            <p:spPr bwMode="auto">
              <a:xfrm>
                <a:off x="4431" y="1609"/>
                <a:ext cx="328" cy="273"/>
              </a:xfrm>
              <a:prstGeom prst="ellipse">
                <a:avLst/>
              </a:prstGeom>
              <a:solidFill>
                <a:srgbClr val="00ABC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3" name="Oval 172"/>
              <p:cNvSpPr>
                <a:spLocks noChangeArrowheads="1"/>
              </p:cNvSpPr>
              <p:nvPr/>
            </p:nvSpPr>
            <p:spPr bwMode="auto">
              <a:xfrm>
                <a:off x="4433" y="1609"/>
                <a:ext cx="324" cy="272"/>
              </a:xfrm>
              <a:prstGeom prst="ellipse">
                <a:avLst/>
              </a:prstGeom>
              <a:solidFill>
                <a:srgbClr val="00AD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4" name="Oval 173"/>
              <p:cNvSpPr>
                <a:spLocks noChangeArrowheads="1"/>
              </p:cNvSpPr>
              <p:nvPr/>
            </p:nvSpPr>
            <p:spPr bwMode="auto">
              <a:xfrm>
                <a:off x="4435" y="1611"/>
                <a:ext cx="321" cy="269"/>
              </a:xfrm>
              <a:prstGeom prst="ellipse">
                <a:avLst/>
              </a:prstGeom>
              <a:solidFill>
                <a:srgbClr val="00AE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5" name="Oval 174"/>
              <p:cNvSpPr>
                <a:spLocks noChangeArrowheads="1"/>
              </p:cNvSpPr>
              <p:nvPr/>
            </p:nvSpPr>
            <p:spPr bwMode="auto">
              <a:xfrm>
                <a:off x="4436" y="1613"/>
                <a:ext cx="318" cy="265"/>
              </a:xfrm>
              <a:prstGeom prst="ellipse">
                <a:avLst/>
              </a:prstGeom>
              <a:solidFill>
                <a:srgbClr val="00B0C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6" name="Oval 175"/>
              <p:cNvSpPr>
                <a:spLocks noChangeArrowheads="1"/>
              </p:cNvSpPr>
              <p:nvPr/>
            </p:nvSpPr>
            <p:spPr bwMode="auto">
              <a:xfrm>
                <a:off x="4438" y="1613"/>
                <a:ext cx="314" cy="264"/>
              </a:xfrm>
              <a:prstGeom prst="ellipse">
                <a:avLst/>
              </a:prstGeom>
              <a:solidFill>
                <a:srgbClr val="00B2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7" name="Oval 176"/>
              <p:cNvSpPr>
                <a:spLocks noChangeArrowheads="1"/>
              </p:cNvSpPr>
              <p:nvPr/>
            </p:nvSpPr>
            <p:spPr bwMode="auto">
              <a:xfrm>
                <a:off x="4439" y="1615"/>
                <a:ext cx="312" cy="260"/>
              </a:xfrm>
              <a:prstGeom prst="ellipse">
                <a:avLst/>
              </a:prstGeom>
              <a:solidFill>
                <a:srgbClr val="00B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8" name="Oval 177"/>
              <p:cNvSpPr>
                <a:spLocks noChangeArrowheads="1"/>
              </p:cNvSpPr>
              <p:nvPr/>
            </p:nvSpPr>
            <p:spPr bwMode="auto">
              <a:xfrm>
                <a:off x="4441" y="1617"/>
                <a:ext cx="308" cy="257"/>
              </a:xfrm>
              <a:prstGeom prst="ellipse">
                <a:avLst/>
              </a:prstGeom>
              <a:solidFill>
                <a:srgbClr val="00B4C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69" name="Oval 178"/>
              <p:cNvSpPr>
                <a:spLocks noChangeArrowheads="1"/>
              </p:cNvSpPr>
              <p:nvPr/>
            </p:nvSpPr>
            <p:spPr bwMode="auto">
              <a:xfrm>
                <a:off x="4443" y="1617"/>
                <a:ext cx="305" cy="256"/>
              </a:xfrm>
              <a:prstGeom prst="ellipse">
                <a:avLst/>
              </a:prstGeom>
              <a:solidFill>
                <a:srgbClr val="00B6C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0" name="Oval 179"/>
              <p:cNvSpPr>
                <a:spLocks noChangeArrowheads="1"/>
              </p:cNvSpPr>
              <p:nvPr/>
            </p:nvSpPr>
            <p:spPr bwMode="auto">
              <a:xfrm>
                <a:off x="4444" y="1619"/>
                <a:ext cx="302" cy="252"/>
              </a:xfrm>
              <a:prstGeom prst="ellipse">
                <a:avLst/>
              </a:prstGeom>
              <a:solidFill>
                <a:srgbClr val="00B8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1" name="Oval 180"/>
              <p:cNvSpPr>
                <a:spLocks noChangeArrowheads="1"/>
              </p:cNvSpPr>
              <p:nvPr/>
            </p:nvSpPr>
            <p:spPr bwMode="auto">
              <a:xfrm>
                <a:off x="4446" y="1621"/>
                <a:ext cx="298" cy="249"/>
              </a:xfrm>
              <a:prstGeom prst="ellipse">
                <a:avLst/>
              </a:prstGeom>
              <a:solidFill>
                <a:srgbClr val="00B9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2" name="Oval 181"/>
              <p:cNvSpPr>
                <a:spLocks noChangeArrowheads="1"/>
              </p:cNvSpPr>
              <p:nvPr/>
            </p:nvSpPr>
            <p:spPr bwMode="auto">
              <a:xfrm>
                <a:off x="4447" y="1621"/>
                <a:ext cx="296" cy="248"/>
              </a:xfrm>
              <a:prstGeom prst="ellipse">
                <a:avLst/>
              </a:prstGeom>
              <a:solidFill>
                <a:srgbClr val="00BA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3" name="Oval 182"/>
              <p:cNvSpPr>
                <a:spLocks noChangeArrowheads="1"/>
              </p:cNvSpPr>
              <p:nvPr/>
            </p:nvSpPr>
            <p:spPr bwMode="auto">
              <a:xfrm>
                <a:off x="4449" y="1623"/>
                <a:ext cx="292" cy="244"/>
              </a:xfrm>
              <a:prstGeom prst="ellipse">
                <a:avLst/>
              </a:prstGeom>
              <a:solidFill>
                <a:srgbClr val="00BC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4" name="Oval 183"/>
              <p:cNvSpPr>
                <a:spLocks noChangeArrowheads="1"/>
              </p:cNvSpPr>
              <p:nvPr/>
            </p:nvSpPr>
            <p:spPr bwMode="auto">
              <a:xfrm>
                <a:off x="4451" y="1625"/>
                <a:ext cx="289" cy="241"/>
              </a:xfrm>
              <a:prstGeom prst="ellipse">
                <a:avLst/>
              </a:prstGeom>
              <a:solidFill>
                <a:srgbClr val="00BED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5" name="Oval 184"/>
              <p:cNvSpPr>
                <a:spLocks noChangeArrowheads="1"/>
              </p:cNvSpPr>
              <p:nvPr/>
            </p:nvSpPr>
            <p:spPr bwMode="auto">
              <a:xfrm>
                <a:off x="4452" y="1625"/>
                <a:ext cx="286" cy="240"/>
              </a:xfrm>
              <a:prstGeom prst="ellipse">
                <a:avLst/>
              </a:prstGeom>
              <a:solidFill>
                <a:srgbClr val="00BFD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6" name="Oval 185"/>
              <p:cNvSpPr>
                <a:spLocks noChangeArrowheads="1"/>
              </p:cNvSpPr>
              <p:nvPr/>
            </p:nvSpPr>
            <p:spPr bwMode="auto">
              <a:xfrm>
                <a:off x="4454" y="1627"/>
                <a:ext cx="282" cy="236"/>
              </a:xfrm>
              <a:prstGeom prst="ellipse">
                <a:avLst/>
              </a:prstGeom>
              <a:solidFill>
                <a:srgbClr val="00C1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7" name="Oval 186"/>
              <p:cNvSpPr>
                <a:spLocks noChangeArrowheads="1"/>
              </p:cNvSpPr>
              <p:nvPr/>
            </p:nvSpPr>
            <p:spPr bwMode="auto">
              <a:xfrm>
                <a:off x="4456" y="1629"/>
                <a:ext cx="279" cy="233"/>
              </a:xfrm>
              <a:prstGeom prst="ellipse">
                <a:avLst/>
              </a:prstGeom>
              <a:solidFill>
                <a:srgbClr val="00C2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8" name="Oval 187"/>
              <p:cNvSpPr>
                <a:spLocks noChangeArrowheads="1"/>
              </p:cNvSpPr>
              <p:nvPr/>
            </p:nvSpPr>
            <p:spPr bwMode="auto">
              <a:xfrm>
                <a:off x="4457" y="1629"/>
                <a:ext cx="276" cy="232"/>
              </a:xfrm>
              <a:prstGeom prst="ellipse">
                <a:avLst/>
              </a:prstGeom>
              <a:solidFill>
                <a:srgbClr val="00C3D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79" name="Oval 188"/>
              <p:cNvSpPr>
                <a:spLocks noChangeArrowheads="1"/>
              </p:cNvSpPr>
              <p:nvPr/>
            </p:nvSpPr>
            <p:spPr bwMode="auto">
              <a:xfrm>
                <a:off x="4459" y="1631"/>
                <a:ext cx="273" cy="228"/>
              </a:xfrm>
              <a:prstGeom prst="ellipse">
                <a:avLst/>
              </a:prstGeom>
              <a:solidFill>
                <a:srgbClr val="00C5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0" name="Oval 189"/>
              <p:cNvSpPr>
                <a:spLocks noChangeArrowheads="1"/>
              </p:cNvSpPr>
              <p:nvPr/>
            </p:nvSpPr>
            <p:spPr bwMode="auto">
              <a:xfrm>
                <a:off x="4460" y="1633"/>
                <a:ext cx="270" cy="225"/>
              </a:xfrm>
              <a:prstGeom prst="ellipse">
                <a:avLst/>
              </a:prstGeom>
              <a:solidFill>
                <a:srgbClr val="00C6D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1" name="Oval 190"/>
              <p:cNvSpPr>
                <a:spLocks noChangeArrowheads="1"/>
              </p:cNvSpPr>
              <p:nvPr/>
            </p:nvSpPr>
            <p:spPr bwMode="auto">
              <a:xfrm>
                <a:off x="4462" y="1633"/>
                <a:ext cx="266" cy="224"/>
              </a:xfrm>
              <a:prstGeom prst="ellipse">
                <a:avLst/>
              </a:prstGeom>
              <a:solidFill>
                <a:srgbClr val="00C7D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2" name="Oval 191"/>
              <p:cNvSpPr>
                <a:spLocks noChangeArrowheads="1"/>
              </p:cNvSpPr>
              <p:nvPr/>
            </p:nvSpPr>
            <p:spPr bwMode="auto">
              <a:xfrm>
                <a:off x="4464" y="1635"/>
                <a:ext cx="263" cy="220"/>
              </a:xfrm>
              <a:prstGeom prst="ellipse">
                <a:avLst/>
              </a:prstGeom>
              <a:solidFill>
                <a:srgbClr val="00C9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3" name="Oval 192"/>
              <p:cNvSpPr>
                <a:spLocks noChangeArrowheads="1"/>
              </p:cNvSpPr>
              <p:nvPr/>
            </p:nvSpPr>
            <p:spPr bwMode="auto">
              <a:xfrm>
                <a:off x="4465" y="1637"/>
                <a:ext cx="260" cy="217"/>
              </a:xfrm>
              <a:prstGeom prst="ellipse">
                <a:avLst/>
              </a:prstGeom>
              <a:solidFill>
                <a:srgbClr val="00CA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4" name="Oval 193"/>
              <p:cNvSpPr>
                <a:spLocks noChangeArrowheads="1"/>
              </p:cNvSpPr>
              <p:nvPr/>
            </p:nvSpPr>
            <p:spPr bwMode="auto">
              <a:xfrm>
                <a:off x="4467" y="1638"/>
                <a:ext cx="256" cy="215"/>
              </a:xfrm>
              <a:prstGeom prst="ellipse">
                <a:avLst/>
              </a:prstGeom>
              <a:solidFill>
                <a:srgbClr val="00CB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5" name="Oval 194"/>
              <p:cNvSpPr>
                <a:spLocks noChangeArrowheads="1"/>
              </p:cNvSpPr>
              <p:nvPr/>
            </p:nvSpPr>
            <p:spPr bwMode="auto">
              <a:xfrm>
                <a:off x="4468" y="1639"/>
                <a:ext cx="254" cy="212"/>
              </a:xfrm>
              <a:prstGeom prst="ellipse">
                <a:avLst/>
              </a:prstGeom>
              <a:solidFill>
                <a:srgbClr val="00CD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6" name="Oval 195"/>
              <p:cNvSpPr>
                <a:spLocks noChangeArrowheads="1"/>
              </p:cNvSpPr>
              <p:nvPr/>
            </p:nvSpPr>
            <p:spPr bwMode="auto">
              <a:xfrm>
                <a:off x="4470" y="1641"/>
                <a:ext cx="250" cy="209"/>
              </a:xfrm>
              <a:prstGeom prst="ellipse">
                <a:avLst/>
              </a:prstGeom>
              <a:solidFill>
                <a:srgbClr val="00CE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7" name="Oval 196"/>
              <p:cNvSpPr>
                <a:spLocks noChangeArrowheads="1"/>
              </p:cNvSpPr>
              <p:nvPr/>
            </p:nvSpPr>
            <p:spPr bwMode="auto">
              <a:xfrm>
                <a:off x="4472" y="1642"/>
                <a:ext cx="247" cy="206"/>
              </a:xfrm>
              <a:prstGeom prst="ellipse">
                <a:avLst/>
              </a:prstGeom>
              <a:solidFill>
                <a:srgbClr val="00CF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8" name="Oval 197"/>
              <p:cNvSpPr>
                <a:spLocks noChangeArrowheads="1"/>
              </p:cNvSpPr>
              <p:nvPr/>
            </p:nvSpPr>
            <p:spPr bwMode="auto">
              <a:xfrm>
                <a:off x="4473" y="1643"/>
                <a:ext cx="244" cy="204"/>
              </a:xfrm>
              <a:prstGeom prst="ellipse">
                <a:avLst/>
              </a:prstGeom>
              <a:solidFill>
                <a:srgbClr val="00D1D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89" name="Oval 198"/>
              <p:cNvSpPr>
                <a:spLocks noChangeArrowheads="1"/>
              </p:cNvSpPr>
              <p:nvPr/>
            </p:nvSpPr>
            <p:spPr bwMode="auto">
              <a:xfrm>
                <a:off x="4475" y="1645"/>
                <a:ext cx="240" cy="201"/>
              </a:xfrm>
              <a:prstGeom prst="ellipse">
                <a:avLst/>
              </a:prstGeom>
              <a:solidFill>
                <a:srgbClr val="00D2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0" name="Oval 199"/>
              <p:cNvSpPr>
                <a:spLocks noChangeArrowheads="1"/>
              </p:cNvSpPr>
              <p:nvPr/>
            </p:nvSpPr>
            <p:spPr bwMode="auto">
              <a:xfrm>
                <a:off x="4476" y="1646"/>
                <a:ext cx="238" cy="198"/>
              </a:xfrm>
              <a:prstGeom prst="ellipse">
                <a:avLst/>
              </a:prstGeom>
              <a:solidFill>
                <a:srgbClr val="00D3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1" name="Oval 200"/>
              <p:cNvSpPr>
                <a:spLocks noChangeArrowheads="1"/>
              </p:cNvSpPr>
              <p:nvPr/>
            </p:nvSpPr>
            <p:spPr bwMode="auto">
              <a:xfrm>
                <a:off x="4478" y="1647"/>
                <a:ext cx="234" cy="196"/>
              </a:xfrm>
              <a:prstGeom prst="ellipse">
                <a:avLst/>
              </a:prstGeom>
              <a:solidFill>
                <a:srgbClr val="00D5E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2" name="Oval 201"/>
              <p:cNvSpPr>
                <a:spLocks noChangeArrowheads="1"/>
              </p:cNvSpPr>
              <p:nvPr/>
            </p:nvSpPr>
            <p:spPr bwMode="auto">
              <a:xfrm>
                <a:off x="4480" y="1649"/>
                <a:ext cx="231" cy="193"/>
              </a:xfrm>
              <a:prstGeom prst="ellipse">
                <a:avLst/>
              </a:prstGeom>
              <a:solidFill>
                <a:srgbClr val="00D5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3" name="Oval 202"/>
              <p:cNvSpPr>
                <a:spLocks noChangeArrowheads="1"/>
              </p:cNvSpPr>
              <p:nvPr/>
            </p:nvSpPr>
            <p:spPr bwMode="auto">
              <a:xfrm>
                <a:off x="4481" y="1650"/>
                <a:ext cx="228" cy="190"/>
              </a:xfrm>
              <a:prstGeom prst="ellipse">
                <a:avLst/>
              </a:prstGeom>
              <a:solidFill>
                <a:srgbClr val="00D6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4" name="Oval 203"/>
              <p:cNvSpPr>
                <a:spLocks noChangeArrowheads="1"/>
              </p:cNvSpPr>
              <p:nvPr/>
            </p:nvSpPr>
            <p:spPr bwMode="auto">
              <a:xfrm>
                <a:off x="4483" y="1651"/>
                <a:ext cx="224" cy="188"/>
              </a:xfrm>
              <a:prstGeom prst="ellipse">
                <a:avLst/>
              </a:prstGeom>
              <a:solidFill>
                <a:srgbClr val="00D7E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5" name="Oval 204"/>
              <p:cNvSpPr>
                <a:spLocks noChangeArrowheads="1"/>
              </p:cNvSpPr>
              <p:nvPr/>
            </p:nvSpPr>
            <p:spPr bwMode="auto">
              <a:xfrm>
                <a:off x="4484" y="1653"/>
                <a:ext cx="222" cy="185"/>
              </a:xfrm>
              <a:prstGeom prst="ellipse">
                <a:avLst/>
              </a:prstGeom>
              <a:solidFill>
                <a:srgbClr val="00D9E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6" name="Oval 205"/>
              <p:cNvSpPr>
                <a:spLocks noChangeArrowheads="1"/>
              </p:cNvSpPr>
              <p:nvPr/>
            </p:nvSpPr>
            <p:spPr bwMode="auto">
              <a:xfrm>
                <a:off x="4486" y="1654"/>
                <a:ext cx="218" cy="182"/>
              </a:xfrm>
              <a:prstGeom prst="ellipse">
                <a:avLst/>
              </a:prstGeom>
              <a:solidFill>
                <a:srgbClr val="00DA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7" name="Oval 206"/>
              <p:cNvSpPr>
                <a:spLocks noChangeArrowheads="1"/>
              </p:cNvSpPr>
              <p:nvPr/>
            </p:nvSpPr>
            <p:spPr bwMode="auto">
              <a:xfrm>
                <a:off x="4488" y="1655"/>
                <a:ext cx="215" cy="180"/>
              </a:xfrm>
              <a:prstGeom prst="ellipse">
                <a:avLst/>
              </a:prstGeom>
              <a:solidFill>
                <a:srgbClr val="00D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8" name="Oval 207"/>
              <p:cNvSpPr>
                <a:spLocks noChangeArrowheads="1"/>
              </p:cNvSpPr>
              <p:nvPr/>
            </p:nvSpPr>
            <p:spPr bwMode="auto">
              <a:xfrm>
                <a:off x="4489" y="1657"/>
                <a:ext cx="212" cy="177"/>
              </a:xfrm>
              <a:prstGeom prst="ellipse">
                <a:avLst/>
              </a:prstGeom>
              <a:solidFill>
                <a:srgbClr val="00DCE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199" name="Oval 208"/>
              <p:cNvSpPr>
                <a:spLocks noChangeArrowheads="1"/>
              </p:cNvSpPr>
              <p:nvPr/>
            </p:nvSpPr>
            <p:spPr bwMode="auto">
              <a:xfrm>
                <a:off x="4491" y="1658"/>
                <a:ext cx="208" cy="174"/>
              </a:xfrm>
              <a:prstGeom prst="ellipse">
                <a:avLst/>
              </a:prstGeom>
              <a:solidFill>
                <a:srgbClr val="00DDE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0" name="Oval 209"/>
              <p:cNvSpPr>
                <a:spLocks noChangeArrowheads="1"/>
              </p:cNvSpPr>
              <p:nvPr/>
            </p:nvSpPr>
            <p:spPr bwMode="auto">
              <a:xfrm>
                <a:off x="4493" y="1659"/>
                <a:ext cx="205" cy="172"/>
              </a:xfrm>
              <a:prstGeom prst="ellipse">
                <a:avLst/>
              </a:prstGeom>
              <a:solidFill>
                <a:srgbClr val="00DEE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1" name="Oval 210"/>
              <p:cNvSpPr>
                <a:spLocks noChangeArrowheads="1"/>
              </p:cNvSpPr>
              <p:nvPr/>
            </p:nvSpPr>
            <p:spPr bwMode="auto">
              <a:xfrm>
                <a:off x="4494" y="1661"/>
                <a:ext cx="202" cy="169"/>
              </a:xfrm>
              <a:prstGeom prst="ellipse">
                <a:avLst/>
              </a:prstGeom>
              <a:solidFill>
                <a:srgbClr val="00DFE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2" name="Oval 211"/>
              <p:cNvSpPr>
                <a:spLocks noChangeArrowheads="1"/>
              </p:cNvSpPr>
              <p:nvPr/>
            </p:nvSpPr>
            <p:spPr bwMode="auto">
              <a:xfrm>
                <a:off x="4496" y="1662"/>
                <a:ext cx="199" cy="166"/>
              </a:xfrm>
              <a:prstGeom prst="ellipse">
                <a:avLst/>
              </a:prstGeom>
              <a:solidFill>
                <a:srgbClr val="00E0E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3" name="Oval 212"/>
              <p:cNvSpPr>
                <a:spLocks noChangeArrowheads="1"/>
              </p:cNvSpPr>
              <p:nvPr/>
            </p:nvSpPr>
            <p:spPr bwMode="auto">
              <a:xfrm>
                <a:off x="4497" y="1663"/>
                <a:ext cx="196" cy="164"/>
              </a:xfrm>
              <a:prstGeom prst="ellipse">
                <a:avLst/>
              </a:prstGeom>
              <a:solidFill>
                <a:srgbClr val="00E1E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4" name="Oval 213"/>
              <p:cNvSpPr>
                <a:spLocks noChangeArrowheads="1"/>
              </p:cNvSpPr>
              <p:nvPr/>
            </p:nvSpPr>
            <p:spPr bwMode="auto">
              <a:xfrm>
                <a:off x="4499" y="1665"/>
                <a:ext cx="192" cy="161"/>
              </a:xfrm>
              <a:prstGeom prst="ellipse">
                <a:avLst/>
              </a:prstGeom>
              <a:solidFill>
                <a:srgbClr val="00E2E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5" name="Oval 214"/>
              <p:cNvSpPr>
                <a:spLocks noChangeArrowheads="1"/>
              </p:cNvSpPr>
              <p:nvPr/>
            </p:nvSpPr>
            <p:spPr bwMode="auto">
              <a:xfrm>
                <a:off x="4501" y="1666"/>
                <a:ext cx="189" cy="158"/>
              </a:xfrm>
              <a:prstGeom prst="ellipse">
                <a:avLst/>
              </a:prstGeom>
              <a:solidFill>
                <a:srgbClr val="00E3E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6" name="Oval 215"/>
              <p:cNvSpPr>
                <a:spLocks noChangeArrowheads="1"/>
              </p:cNvSpPr>
              <p:nvPr/>
            </p:nvSpPr>
            <p:spPr bwMode="auto">
              <a:xfrm>
                <a:off x="4502" y="1667"/>
                <a:ext cx="186" cy="156"/>
              </a:xfrm>
              <a:prstGeom prst="ellipse">
                <a:avLst/>
              </a:prstGeom>
              <a:solidFill>
                <a:srgbClr val="00E4E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7" name="Oval 216"/>
              <p:cNvSpPr>
                <a:spLocks noChangeArrowheads="1"/>
              </p:cNvSpPr>
              <p:nvPr/>
            </p:nvSpPr>
            <p:spPr bwMode="auto">
              <a:xfrm>
                <a:off x="4504" y="1669"/>
                <a:ext cx="182" cy="153"/>
              </a:xfrm>
              <a:prstGeom prst="ellipse">
                <a:avLst/>
              </a:prstGeom>
              <a:solidFill>
                <a:srgbClr val="00E5E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8" name="Oval 217"/>
              <p:cNvSpPr>
                <a:spLocks noChangeArrowheads="1"/>
              </p:cNvSpPr>
              <p:nvPr/>
            </p:nvSpPr>
            <p:spPr bwMode="auto">
              <a:xfrm>
                <a:off x="4505" y="1670"/>
                <a:ext cx="180" cy="150"/>
              </a:xfrm>
              <a:prstGeom prst="ellipse">
                <a:avLst/>
              </a:prstGeom>
              <a:solidFill>
                <a:srgbClr val="00E6E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09" name="Oval 218"/>
              <p:cNvSpPr>
                <a:spLocks noChangeArrowheads="1"/>
              </p:cNvSpPr>
              <p:nvPr/>
            </p:nvSpPr>
            <p:spPr bwMode="auto">
              <a:xfrm>
                <a:off x="4507" y="1671"/>
                <a:ext cx="176" cy="148"/>
              </a:xfrm>
              <a:prstGeom prst="ellipse">
                <a:avLst/>
              </a:prstGeom>
              <a:solidFill>
                <a:srgbClr val="00E6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0" name="Oval 219"/>
              <p:cNvSpPr>
                <a:spLocks noChangeArrowheads="1"/>
              </p:cNvSpPr>
              <p:nvPr/>
            </p:nvSpPr>
            <p:spPr bwMode="auto">
              <a:xfrm>
                <a:off x="4509" y="1673"/>
                <a:ext cx="173" cy="145"/>
              </a:xfrm>
              <a:prstGeom prst="ellipse">
                <a:avLst/>
              </a:prstGeom>
              <a:solidFill>
                <a:srgbClr val="00E7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1" name="Oval 220"/>
              <p:cNvSpPr>
                <a:spLocks noChangeArrowheads="1"/>
              </p:cNvSpPr>
              <p:nvPr/>
            </p:nvSpPr>
            <p:spPr bwMode="auto">
              <a:xfrm>
                <a:off x="4510" y="1674"/>
                <a:ext cx="170" cy="142"/>
              </a:xfrm>
              <a:prstGeom prst="ellipse">
                <a:avLst/>
              </a:prstGeom>
              <a:solidFill>
                <a:srgbClr val="00E8E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2" name="Oval 221"/>
              <p:cNvSpPr>
                <a:spLocks noChangeArrowheads="1"/>
              </p:cNvSpPr>
              <p:nvPr/>
            </p:nvSpPr>
            <p:spPr bwMode="auto">
              <a:xfrm>
                <a:off x="4512" y="1675"/>
                <a:ext cx="166" cy="140"/>
              </a:xfrm>
              <a:prstGeom prst="ellipse">
                <a:avLst/>
              </a:prstGeom>
              <a:solidFill>
                <a:srgbClr val="00E9E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3" name="Oval 222"/>
              <p:cNvSpPr>
                <a:spLocks noChangeArrowheads="1"/>
              </p:cNvSpPr>
              <p:nvPr/>
            </p:nvSpPr>
            <p:spPr bwMode="auto">
              <a:xfrm>
                <a:off x="4513" y="1677"/>
                <a:ext cx="164" cy="137"/>
              </a:xfrm>
              <a:prstGeom prst="ellipse">
                <a:avLst/>
              </a:prstGeom>
              <a:solidFill>
                <a:srgbClr val="00EAE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4" name="Oval 223"/>
              <p:cNvSpPr>
                <a:spLocks noChangeArrowheads="1"/>
              </p:cNvSpPr>
              <p:nvPr/>
            </p:nvSpPr>
            <p:spPr bwMode="auto">
              <a:xfrm>
                <a:off x="4515" y="1678"/>
                <a:ext cx="160" cy="134"/>
              </a:xfrm>
              <a:prstGeom prst="ellipse">
                <a:avLst/>
              </a:prstGeom>
              <a:solidFill>
                <a:srgbClr val="00EAF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5" name="Oval 224"/>
              <p:cNvSpPr>
                <a:spLocks noChangeArrowheads="1"/>
              </p:cNvSpPr>
              <p:nvPr/>
            </p:nvSpPr>
            <p:spPr bwMode="auto">
              <a:xfrm>
                <a:off x="4517" y="1679"/>
                <a:ext cx="157" cy="132"/>
              </a:xfrm>
              <a:prstGeom prst="ellipse">
                <a:avLst/>
              </a:prstGeom>
              <a:solidFill>
                <a:srgbClr val="00EBF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6" name="Oval 225"/>
              <p:cNvSpPr>
                <a:spLocks noChangeArrowheads="1"/>
              </p:cNvSpPr>
              <p:nvPr/>
            </p:nvSpPr>
            <p:spPr bwMode="auto">
              <a:xfrm>
                <a:off x="4518" y="1681"/>
                <a:ext cx="155" cy="130"/>
              </a:xfrm>
              <a:prstGeom prst="ellipse">
                <a:avLst/>
              </a:prstGeom>
              <a:solidFill>
                <a:srgbClr val="00ECF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7" name="Oval 226"/>
              <p:cNvSpPr>
                <a:spLocks noChangeArrowheads="1"/>
              </p:cNvSpPr>
              <p:nvPr/>
            </p:nvSpPr>
            <p:spPr bwMode="auto">
              <a:xfrm>
                <a:off x="4520" y="1682"/>
                <a:ext cx="151" cy="127"/>
              </a:xfrm>
              <a:prstGeom prst="ellipse">
                <a:avLst/>
              </a:prstGeom>
              <a:solidFill>
                <a:srgbClr val="00EDF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8" name="Oval 227"/>
              <p:cNvSpPr>
                <a:spLocks noChangeArrowheads="1"/>
              </p:cNvSpPr>
              <p:nvPr/>
            </p:nvSpPr>
            <p:spPr bwMode="auto">
              <a:xfrm>
                <a:off x="4522" y="1683"/>
                <a:ext cx="148" cy="124"/>
              </a:xfrm>
              <a:prstGeom prst="ellipse">
                <a:avLst/>
              </a:prstGeom>
              <a:solidFill>
                <a:srgbClr val="00ED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19" name="Oval 228"/>
              <p:cNvSpPr>
                <a:spLocks noChangeArrowheads="1"/>
              </p:cNvSpPr>
              <p:nvPr/>
            </p:nvSpPr>
            <p:spPr bwMode="auto">
              <a:xfrm>
                <a:off x="4523" y="1685"/>
                <a:ext cx="145" cy="122"/>
              </a:xfrm>
              <a:prstGeom prst="ellipse">
                <a:avLst/>
              </a:prstGeom>
              <a:solidFill>
                <a:srgbClr val="00EEF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0" name="Oval 229"/>
              <p:cNvSpPr>
                <a:spLocks noChangeArrowheads="1"/>
              </p:cNvSpPr>
              <p:nvPr/>
            </p:nvSpPr>
            <p:spPr bwMode="auto">
              <a:xfrm>
                <a:off x="4525" y="1686"/>
                <a:ext cx="141" cy="119"/>
              </a:xfrm>
              <a:prstGeom prst="ellipse">
                <a:avLst/>
              </a:prstGeom>
              <a:solidFill>
                <a:srgbClr val="00EF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1" name="Oval 230"/>
              <p:cNvSpPr>
                <a:spLocks noChangeArrowheads="1"/>
              </p:cNvSpPr>
              <p:nvPr/>
            </p:nvSpPr>
            <p:spPr bwMode="auto">
              <a:xfrm>
                <a:off x="4526" y="1687"/>
                <a:ext cx="139" cy="116"/>
              </a:xfrm>
              <a:prstGeom prst="ellipse">
                <a:avLst/>
              </a:prstGeom>
              <a:solidFill>
                <a:srgbClr val="00EF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2" name="Oval 231"/>
              <p:cNvSpPr>
                <a:spLocks noChangeArrowheads="1"/>
              </p:cNvSpPr>
              <p:nvPr/>
            </p:nvSpPr>
            <p:spPr bwMode="auto">
              <a:xfrm>
                <a:off x="4528" y="1689"/>
                <a:ext cx="135" cy="114"/>
              </a:xfrm>
              <a:prstGeom prst="ellipse">
                <a:avLst/>
              </a:prstGeom>
              <a:solidFill>
                <a:srgbClr val="00F0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3" name="Oval 232"/>
              <p:cNvSpPr>
                <a:spLocks noChangeArrowheads="1"/>
              </p:cNvSpPr>
              <p:nvPr/>
            </p:nvSpPr>
            <p:spPr bwMode="auto">
              <a:xfrm>
                <a:off x="4530" y="1690"/>
                <a:ext cx="132" cy="111"/>
              </a:xfrm>
              <a:prstGeom prst="ellipse">
                <a:avLst/>
              </a:prstGeom>
              <a:solidFill>
                <a:srgbClr val="00F1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4" name="Oval 233"/>
              <p:cNvSpPr>
                <a:spLocks noChangeArrowheads="1"/>
              </p:cNvSpPr>
              <p:nvPr/>
            </p:nvSpPr>
            <p:spPr bwMode="auto">
              <a:xfrm>
                <a:off x="4531" y="1691"/>
                <a:ext cx="129" cy="108"/>
              </a:xfrm>
              <a:prstGeom prst="ellipse">
                <a:avLst/>
              </a:prstGeom>
              <a:solidFill>
                <a:srgbClr val="00F1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5" name="Oval 234"/>
              <p:cNvSpPr>
                <a:spLocks noChangeArrowheads="1"/>
              </p:cNvSpPr>
              <p:nvPr/>
            </p:nvSpPr>
            <p:spPr bwMode="auto">
              <a:xfrm>
                <a:off x="4533" y="1693"/>
                <a:ext cx="125" cy="106"/>
              </a:xfrm>
              <a:prstGeom prst="ellipse">
                <a:avLst/>
              </a:prstGeom>
              <a:solidFill>
                <a:srgbClr val="00F1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6" name="Oval 235"/>
              <p:cNvSpPr>
                <a:spLocks noChangeArrowheads="1"/>
              </p:cNvSpPr>
              <p:nvPr/>
            </p:nvSpPr>
            <p:spPr bwMode="auto">
              <a:xfrm>
                <a:off x="4534" y="1694"/>
                <a:ext cx="123" cy="103"/>
              </a:xfrm>
              <a:prstGeom prst="ellipse">
                <a:avLst/>
              </a:prstGeom>
              <a:solidFill>
                <a:srgbClr val="00F2F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7" name="Oval 236"/>
              <p:cNvSpPr>
                <a:spLocks noChangeArrowheads="1"/>
              </p:cNvSpPr>
              <p:nvPr/>
            </p:nvSpPr>
            <p:spPr bwMode="auto">
              <a:xfrm>
                <a:off x="4536" y="1695"/>
                <a:ext cx="119" cy="100"/>
              </a:xfrm>
              <a:prstGeom prst="ellipse">
                <a:avLst/>
              </a:prstGeom>
              <a:solidFill>
                <a:srgbClr val="00F3F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8" name="Oval 237"/>
              <p:cNvSpPr>
                <a:spLocks noChangeArrowheads="1"/>
              </p:cNvSpPr>
              <p:nvPr/>
            </p:nvSpPr>
            <p:spPr bwMode="auto">
              <a:xfrm>
                <a:off x="4538" y="1697"/>
                <a:ext cx="115" cy="98"/>
              </a:xfrm>
              <a:prstGeom prst="ellipse">
                <a:avLst/>
              </a:prstGeom>
              <a:solidFill>
                <a:srgbClr val="00F3F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29" name="Oval 238"/>
              <p:cNvSpPr>
                <a:spLocks noChangeArrowheads="1"/>
              </p:cNvSpPr>
              <p:nvPr/>
            </p:nvSpPr>
            <p:spPr bwMode="auto">
              <a:xfrm>
                <a:off x="4539" y="1698"/>
                <a:ext cx="113" cy="95"/>
              </a:xfrm>
              <a:prstGeom prst="ellipse">
                <a:avLst/>
              </a:prstGeom>
              <a:solidFill>
                <a:srgbClr val="00F4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0" name="Oval 239"/>
              <p:cNvSpPr>
                <a:spLocks noChangeArrowheads="1"/>
              </p:cNvSpPr>
              <p:nvPr/>
            </p:nvSpPr>
            <p:spPr bwMode="auto">
              <a:xfrm>
                <a:off x="4541" y="1700"/>
                <a:ext cx="109" cy="91"/>
              </a:xfrm>
              <a:prstGeom prst="ellipse">
                <a:avLst/>
              </a:prstGeom>
              <a:solidFill>
                <a:srgbClr val="00F4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1" name="Oval 240"/>
              <p:cNvSpPr>
                <a:spLocks noChangeArrowheads="1"/>
              </p:cNvSpPr>
              <p:nvPr/>
            </p:nvSpPr>
            <p:spPr bwMode="auto">
              <a:xfrm>
                <a:off x="4542" y="1701"/>
                <a:ext cx="107" cy="90"/>
              </a:xfrm>
              <a:prstGeom prst="ellipse">
                <a:avLst/>
              </a:prstGeom>
              <a:solidFill>
                <a:srgbClr val="00F5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2" name="Oval 241"/>
              <p:cNvSpPr>
                <a:spLocks noChangeArrowheads="1"/>
              </p:cNvSpPr>
              <p:nvPr/>
            </p:nvSpPr>
            <p:spPr bwMode="auto">
              <a:xfrm>
                <a:off x="4544" y="1702"/>
                <a:ext cx="103" cy="87"/>
              </a:xfrm>
              <a:prstGeom prst="ellipse">
                <a:avLst/>
              </a:prstGeom>
              <a:solidFill>
                <a:srgbClr val="00F5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3" name="Oval 242"/>
              <p:cNvSpPr>
                <a:spLocks noChangeArrowheads="1"/>
              </p:cNvSpPr>
              <p:nvPr/>
            </p:nvSpPr>
            <p:spPr bwMode="auto">
              <a:xfrm>
                <a:off x="4546" y="1704"/>
                <a:ext cx="99" cy="83"/>
              </a:xfrm>
              <a:prstGeom prst="ellipse">
                <a:avLst/>
              </a:prstGeom>
              <a:solidFill>
                <a:srgbClr val="00F6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4" name="Oval 243"/>
              <p:cNvSpPr>
                <a:spLocks noChangeArrowheads="1"/>
              </p:cNvSpPr>
              <p:nvPr/>
            </p:nvSpPr>
            <p:spPr bwMode="auto">
              <a:xfrm>
                <a:off x="4547" y="1705"/>
                <a:ext cx="97" cy="81"/>
              </a:xfrm>
              <a:prstGeom prst="ellipse">
                <a:avLst/>
              </a:prstGeom>
              <a:solidFill>
                <a:srgbClr val="00F6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5" name="Oval 244"/>
              <p:cNvSpPr>
                <a:spLocks noChangeArrowheads="1"/>
              </p:cNvSpPr>
              <p:nvPr/>
            </p:nvSpPr>
            <p:spPr bwMode="auto">
              <a:xfrm>
                <a:off x="4549" y="1706"/>
                <a:ext cx="93" cy="79"/>
              </a:xfrm>
              <a:prstGeom prst="ellipse">
                <a:avLst/>
              </a:prstGeom>
              <a:solidFill>
                <a:srgbClr val="00F7F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6" name="Oval 245"/>
              <p:cNvSpPr>
                <a:spLocks noChangeArrowheads="1"/>
              </p:cNvSpPr>
              <p:nvPr/>
            </p:nvSpPr>
            <p:spPr bwMode="auto">
              <a:xfrm>
                <a:off x="4550" y="1708"/>
                <a:ext cx="91" cy="75"/>
              </a:xfrm>
              <a:prstGeom prst="ellipse">
                <a:avLst/>
              </a:prstGeom>
              <a:solidFill>
                <a:srgbClr val="00F7F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7" name="Oval 246"/>
              <p:cNvSpPr>
                <a:spLocks noChangeArrowheads="1"/>
              </p:cNvSpPr>
              <p:nvPr/>
            </p:nvSpPr>
            <p:spPr bwMode="auto">
              <a:xfrm>
                <a:off x="4552" y="1709"/>
                <a:ext cx="87" cy="73"/>
              </a:xfrm>
              <a:prstGeom prst="ellipse">
                <a:avLst/>
              </a:prstGeom>
              <a:solidFill>
                <a:srgbClr val="00F7F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8" name="Oval 247"/>
              <p:cNvSpPr>
                <a:spLocks noChangeArrowheads="1"/>
              </p:cNvSpPr>
              <p:nvPr/>
            </p:nvSpPr>
            <p:spPr bwMode="auto">
              <a:xfrm>
                <a:off x="4554" y="1710"/>
                <a:ext cx="83" cy="71"/>
              </a:xfrm>
              <a:prstGeom prst="ellipse">
                <a:avLst/>
              </a:prstGeom>
              <a:solidFill>
                <a:srgbClr val="00F8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39" name="Oval 248"/>
              <p:cNvSpPr>
                <a:spLocks noChangeArrowheads="1"/>
              </p:cNvSpPr>
              <p:nvPr/>
            </p:nvSpPr>
            <p:spPr bwMode="auto">
              <a:xfrm>
                <a:off x="4555" y="1712"/>
                <a:ext cx="81" cy="67"/>
              </a:xfrm>
              <a:prstGeom prst="ellipse">
                <a:avLst/>
              </a:prstGeom>
              <a:solidFill>
                <a:srgbClr val="00F8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0" name="Oval 249"/>
              <p:cNvSpPr>
                <a:spLocks noChangeArrowheads="1"/>
              </p:cNvSpPr>
              <p:nvPr/>
            </p:nvSpPr>
            <p:spPr bwMode="auto">
              <a:xfrm>
                <a:off x="4557" y="1713"/>
                <a:ext cx="77" cy="65"/>
              </a:xfrm>
              <a:prstGeom prst="ellipse">
                <a:avLst/>
              </a:prstGeom>
              <a:solidFill>
                <a:srgbClr val="00F9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1" name="Oval 250"/>
              <p:cNvSpPr>
                <a:spLocks noChangeArrowheads="1"/>
              </p:cNvSpPr>
              <p:nvPr/>
            </p:nvSpPr>
            <p:spPr bwMode="auto">
              <a:xfrm>
                <a:off x="4559" y="1714"/>
                <a:ext cx="74" cy="63"/>
              </a:xfrm>
              <a:prstGeom prst="ellipse">
                <a:avLst/>
              </a:prstGeom>
              <a:solidFill>
                <a:srgbClr val="00F9F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2" name="Oval 251"/>
              <p:cNvSpPr>
                <a:spLocks noChangeArrowheads="1"/>
              </p:cNvSpPr>
              <p:nvPr/>
            </p:nvSpPr>
            <p:spPr bwMode="auto">
              <a:xfrm>
                <a:off x="4560" y="1716"/>
                <a:ext cx="71" cy="59"/>
              </a:xfrm>
              <a:prstGeom prst="ellipse">
                <a:avLst/>
              </a:prstGeom>
              <a:solidFill>
                <a:srgbClr val="00F9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3" name="Oval 252"/>
              <p:cNvSpPr>
                <a:spLocks noChangeArrowheads="1"/>
              </p:cNvSpPr>
              <p:nvPr/>
            </p:nvSpPr>
            <p:spPr bwMode="auto">
              <a:xfrm>
                <a:off x="4562" y="1717"/>
                <a:ext cx="67" cy="57"/>
              </a:xfrm>
              <a:prstGeom prst="ellipse">
                <a:avLst/>
              </a:prstGeom>
              <a:solidFill>
                <a:srgbClr val="00FA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4" name="Oval 253"/>
              <p:cNvSpPr>
                <a:spLocks noChangeArrowheads="1"/>
              </p:cNvSpPr>
              <p:nvPr/>
            </p:nvSpPr>
            <p:spPr bwMode="auto">
              <a:xfrm>
                <a:off x="4563" y="1718"/>
                <a:ext cx="65" cy="55"/>
              </a:xfrm>
              <a:prstGeom prst="ellipse">
                <a:avLst/>
              </a:prstGeom>
              <a:solidFill>
                <a:srgbClr val="00FA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5" name="Oval 254"/>
              <p:cNvSpPr>
                <a:spLocks noChangeArrowheads="1"/>
              </p:cNvSpPr>
              <p:nvPr/>
            </p:nvSpPr>
            <p:spPr bwMode="auto">
              <a:xfrm>
                <a:off x="4565" y="1720"/>
                <a:ext cx="61" cy="51"/>
              </a:xfrm>
              <a:prstGeom prst="ellipse">
                <a:avLst/>
              </a:prstGeom>
              <a:solidFill>
                <a:srgbClr val="00FA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6" name="Oval 255"/>
              <p:cNvSpPr>
                <a:spLocks noChangeArrowheads="1"/>
              </p:cNvSpPr>
              <p:nvPr/>
            </p:nvSpPr>
            <p:spPr bwMode="auto">
              <a:xfrm>
                <a:off x="4567" y="1721"/>
                <a:ext cx="58" cy="49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7" name="Oval 256"/>
              <p:cNvSpPr>
                <a:spLocks noChangeArrowheads="1"/>
              </p:cNvSpPr>
              <p:nvPr/>
            </p:nvSpPr>
            <p:spPr bwMode="auto">
              <a:xfrm>
                <a:off x="4568" y="1722"/>
                <a:ext cx="55" cy="47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8" name="Oval 257"/>
              <p:cNvSpPr>
                <a:spLocks noChangeArrowheads="1"/>
              </p:cNvSpPr>
              <p:nvPr/>
            </p:nvSpPr>
            <p:spPr bwMode="auto">
              <a:xfrm>
                <a:off x="4570" y="1724"/>
                <a:ext cx="51" cy="43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49" name="Oval 258"/>
              <p:cNvSpPr>
                <a:spLocks noChangeArrowheads="1"/>
              </p:cNvSpPr>
              <p:nvPr/>
            </p:nvSpPr>
            <p:spPr bwMode="auto">
              <a:xfrm>
                <a:off x="4571" y="1725"/>
                <a:ext cx="49" cy="41"/>
              </a:xfrm>
              <a:prstGeom prst="ellipse">
                <a:avLst/>
              </a:prstGeom>
              <a:solidFill>
                <a:srgbClr val="00FB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0" name="Oval 259"/>
              <p:cNvSpPr>
                <a:spLocks noChangeArrowheads="1"/>
              </p:cNvSpPr>
              <p:nvPr/>
            </p:nvSpPr>
            <p:spPr bwMode="auto">
              <a:xfrm>
                <a:off x="4573" y="1726"/>
                <a:ext cx="45" cy="39"/>
              </a:xfrm>
              <a:prstGeom prst="ellipse">
                <a:avLst/>
              </a:prstGeom>
              <a:solidFill>
                <a:srgbClr val="00FC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1" name="Oval 260"/>
              <p:cNvSpPr>
                <a:spLocks noChangeArrowheads="1"/>
              </p:cNvSpPr>
              <p:nvPr/>
            </p:nvSpPr>
            <p:spPr bwMode="auto">
              <a:xfrm>
                <a:off x="4575" y="1728"/>
                <a:ext cx="41" cy="35"/>
              </a:xfrm>
              <a:prstGeom prst="ellipse">
                <a:avLst/>
              </a:prstGeom>
              <a:solidFill>
                <a:srgbClr val="00FC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2" name="Oval 261"/>
              <p:cNvSpPr>
                <a:spLocks noChangeArrowheads="1"/>
              </p:cNvSpPr>
              <p:nvPr/>
            </p:nvSpPr>
            <p:spPr bwMode="auto">
              <a:xfrm>
                <a:off x="4576" y="1729"/>
                <a:ext cx="39" cy="33"/>
              </a:xfrm>
              <a:prstGeom prst="ellipse">
                <a:avLst/>
              </a:prstGeom>
              <a:solidFill>
                <a:srgbClr val="00FC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3" name="Oval 262"/>
              <p:cNvSpPr>
                <a:spLocks noChangeArrowheads="1"/>
              </p:cNvSpPr>
              <p:nvPr/>
            </p:nvSpPr>
            <p:spPr bwMode="auto">
              <a:xfrm>
                <a:off x="4578" y="1730"/>
                <a:ext cx="35" cy="31"/>
              </a:xfrm>
              <a:prstGeom prst="ellipse">
                <a:avLst/>
              </a:prstGeom>
              <a:solidFill>
                <a:srgbClr val="00FC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4" name="Oval 263"/>
              <p:cNvSpPr>
                <a:spLocks noChangeArrowheads="1"/>
              </p:cNvSpPr>
              <p:nvPr/>
            </p:nvSpPr>
            <p:spPr bwMode="auto">
              <a:xfrm>
                <a:off x="4579" y="1732"/>
                <a:ext cx="33" cy="27"/>
              </a:xfrm>
              <a:prstGeom prst="ellipse">
                <a:avLst/>
              </a:prstGeom>
              <a:solidFill>
                <a:srgbClr val="00FD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5" name="Oval 264"/>
              <p:cNvSpPr>
                <a:spLocks noChangeArrowheads="1"/>
              </p:cNvSpPr>
              <p:nvPr/>
            </p:nvSpPr>
            <p:spPr bwMode="auto">
              <a:xfrm>
                <a:off x="4581" y="1733"/>
                <a:ext cx="29" cy="25"/>
              </a:xfrm>
              <a:prstGeom prst="ellipse">
                <a:avLst/>
              </a:prstGeom>
              <a:solidFill>
                <a:srgbClr val="00FD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6" name="Oval 265"/>
              <p:cNvSpPr>
                <a:spLocks noChangeArrowheads="1"/>
              </p:cNvSpPr>
              <p:nvPr/>
            </p:nvSpPr>
            <p:spPr bwMode="auto">
              <a:xfrm>
                <a:off x="4583" y="1734"/>
                <a:ext cx="25" cy="23"/>
              </a:xfrm>
              <a:prstGeom prst="ellipse">
                <a:avLst/>
              </a:prstGeom>
              <a:solidFill>
                <a:srgbClr val="00FDF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7" name="Oval 266"/>
              <p:cNvSpPr>
                <a:spLocks noChangeArrowheads="1"/>
              </p:cNvSpPr>
              <p:nvPr/>
            </p:nvSpPr>
            <p:spPr bwMode="auto">
              <a:xfrm>
                <a:off x="4584" y="1736"/>
                <a:ext cx="23" cy="19"/>
              </a:xfrm>
              <a:prstGeom prst="ellipse">
                <a:avLst/>
              </a:prstGeom>
              <a:solidFill>
                <a:srgbClr val="00FD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8" name="Oval 267"/>
              <p:cNvSpPr>
                <a:spLocks noChangeArrowheads="1"/>
              </p:cNvSpPr>
              <p:nvPr/>
            </p:nvSpPr>
            <p:spPr bwMode="auto">
              <a:xfrm>
                <a:off x="4586" y="1737"/>
                <a:ext cx="19" cy="17"/>
              </a:xfrm>
              <a:prstGeom prst="ellipse">
                <a:avLst/>
              </a:prstGeom>
              <a:solidFill>
                <a:srgbClr val="00FD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59" name="Oval 268"/>
              <p:cNvSpPr>
                <a:spLocks noChangeArrowheads="1"/>
              </p:cNvSpPr>
              <p:nvPr/>
            </p:nvSpPr>
            <p:spPr bwMode="auto">
              <a:xfrm>
                <a:off x="4587" y="1738"/>
                <a:ext cx="17" cy="15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0" name="Oval 269"/>
              <p:cNvSpPr>
                <a:spLocks noChangeArrowheads="1"/>
              </p:cNvSpPr>
              <p:nvPr/>
            </p:nvSpPr>
            <p:spPr bwMode="auto">
              <a:xfrm>
                <a:off x="4589" y="1740"/>
                <a:ext cx="13" cy="11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1" name="Oval 270"/>
              <p:cNvSpPr>
                <a:spLocks noChangeArrowheads="1"/>
              </p:cNvSpPr>
              <p:nvPr/>
            </p:nvSpPr>
            <p:spPr bwMode="auto">
              <a:xfrm>
                <a:off x="4591" y="1741"/>
                <a:ext cx="9" cy="9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2" name="Oval 271"/>
              <p:cNvSpPr>
                <a:spLocks noChangeArrowheads="1"/>
              </p:cNvSpPr>
              <p:nvPr/>
            </p:nvSpPr>
            <p:spPr bwMode="auto">
              <a:xfrm>
                <a:off x="4592" y="1742"/>
                <a:ext cx="7" cy="7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3" name="Oval 272"/>
              <p:cNvSpPr>
                <a:spLocks noChangeArrowheads="1"/>
              </p:cNvSpPr>
              <p:nvPr/>
            </p:nvSpPr>
            <p:spPr bwMode="auto">
              <a:xfrm>
                <a:off x="4594" y="1744"/>
                <a:ext cx="3" cy="3"/>
              </a:xfrm>
              <a:prstGeom prst="ellipse">
                <a:avLst/>
              </a:prstGeom>
              <a:solidFill>
                <a:srgbClr val="00FEF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4" name="Rectangle 273"/>
              <p:cNvSpPr>
                <a:spLocks noChangeArrowheads="1"/>
              </p:cNvSpPr>
              <p:nvPr/>
            </p:nvSpPr>
            <p:spPr bwMode="auto">
              <a:xfrm>
                <a:off x="4277" y="1076"/>
                <a:ext cx="1" cy="688"/>
              </a:xfrm>
              <a:prstGeom prst="rect">
                <a:avLst/>
              </a:prstGeom>
              <a:solidFill>
                <a:srgbClr val="000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5" name="Rectangle 274"/>
              <p:cNvSpPr>
                <a:spLocks noChangeArrowheads="1"/>
              </p:cNvSpPr>
              <p:nvPr/>
            </p:nvSpPr>
            <p:spPr bwMode="auto">
              <a:xfrm>
                <a:off x="4278" y="1076"/>
                <a:ext cx="2" cy="688"/>
              </a:xfrm>
              <a:prstGeom prst="rect">
                <a:avLst/>
              </a:prstGeom>
              <a:solidFill>
                <a:srgbClr val="0007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6" name="Rectangle 275"/>
              <p:cNvSpPr>
                <a:spLocks noChangeArrowheads="1"/>
              </p:cNvSpPr>
              <p:nvPr/>
            </p:nvSpPr>
            <p:spPr bwMode="auto">
              <a:xfrm>
                <a:off x="4280" y="1076"/>
                <a:ext cx="2" cy="688"/>
              </a:xfrm>
              <a:prstGeom prst="rect">
                <a:avLst/>
              </a:prstGeom>
              <a:solidFill>
                <a:srgbClr val="000D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7" name="Rectangle 276"/>
              <p:cNvSpPr>
                <a:spLocks noChangeArrowheads="1"/>
              </p:cNvSpPr>
              <p:nvPr/>
            </p:nvSpPr>
            <p:spPr bwMode="auto">
              <a:xfrm>
                <a:off x="4282" y="1076"/>
                <a:ext cx="1" cy="688"/>
              </a:xfrm>
              <a:prstGeom prst="rect">
                <a:avLst/>
              </a:prstGeom>
              <a:solidFill>
                <a:srgbClr val="000F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8" name="Rectangle 277"/>
              <p:cNvSpPr>
                <a:spLocks noChangeArrowheads="1"/>
              </p:cNvSpPr>
              <p:nvPr/>
            </p:nvSpPr>
            <p:spPr bwMode="auto">
              <a:xfrm>
                <a:off x="4283" y="1076"/>
                <a:ext cx="2" cy="688"/>
              </a:xfrm>
              <a:prstGeom prst="rect">
                <a:avLst/>
              </a:prstGeom>
              <a:solidFill>
                <a:srgbClr val="0011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1269" name="Rectangle 278"/>
              <p:cNvSpPr>
                <a:spLocks noChangeArrowheads="1"/>
              </p:cNvSpPr>
              <p:nvPr/>
            </p:nvSpPr>
            <p:spPr bwMode="auto">
              <a:xfrm>
                <a:off x="4285" y="1076"/>
                <a:ext cx="2" cy="688"/>
              </a:xfrm>
              <a:prstGeom prst="rect">
                <a:avLst/>
              </a:prstGeom>
              <a:solidFill>
                <a:srgbClr val="00158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</p:grpSp>
        <p:grpSp>
          <p:nvGrpSpPr>
            <p:cNvPr id="13" name="Group 279"/>
            <p:cNvGrpSpPr>
              <a:grpSpLocks/>
            </p:cNvGrpSpPr>
            <p:nvPr/>
          </p:nvGrpSpPr>
          <p:grpSpPr bwMode="auto">
            <a:xfrm>
              <a:off x="4233" y="768"/>
              <a:ext cx="849" cy="1230"/>
              <a:chOff x="4233" y="784"/>
              <a:chExt cx="849" cy="1230"/>
            </a:xfrm>
          </p:grpSpPr>
          <p:grpSp>
            <p:nvGrpSpPr>
              <p:cNvPr id="14" name="Group 280"/>
              <p:cNvGrpSpPr>
                <a:grpSpLocks/>
              </p:cNvGrpSpPr>
              <p:nvPr/>
            </p:nvGrpSpPr>
            <p:grpSpPr bwMode="auto">
              <a:xfrm>
                <a:off x="4287" y="1076"/>
                <a:ext cx="321" cy="688"/>
                <a:chOff x="4287" y="1076"/>
                <a:chExt cx="321" cy="688"/>
              </a:xfrm>
            </p:grpSpPr>
            <p:sp>
              <p:nvSpPr>
                <p:cNvPr id="870" name="Rectangle 281"/>
                <p:cNvSpPr>
                  <a:spLocks noChangeArrowheads="1"/>
                </p:cNvSpPr>
                <p:nvPr/>
              </p:nvSpPr>
              <p:spPr bwMode="auto">
                <a:xfrm>
                  <a:off x="4287" y="1076"/>
                  <a:ext cx="1" cy="688"/>
                </a:xfrm>
                <a:prstGeom prst="rect">
                  <a:avLst/>
                </a:prstGeom>
                <a:solidFill>
                  <a:srgbClr val="0016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1" name="Rectangle 282"/>
                <p:cNvSpPr>
                  <a:spLocks noChangeArrowheads="1"/>
                </p:cNvSpPr>
                <p:nvPr/>
              </p:nvSpPr>
              <p:spPr bwMode="auto">
                <a:xfrm>
                  <a:off x="4288" y="1076"/>
                  <a:ext cx="2" cy="688"/>
                </a:xfrm>
                <a:prstGeom prst="rect">
                  <a:avLst/>
                </a:prstGeom>
                <a:solidFill>
                  <a:srgbClr val="0018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2" name="Rectangle 283"/>
                <p:cNvSpPr>
                  <a:spLocks noChangeArrowheads="1"/>
                </p:cNvSpPr>
                <p:nvPr/>
              </p:nvSpPr>
              <p:spPr bwMode="auto">
                <a:xfrm>
                  <a:off x="4290" y="1076"/>
                  <a:ext cx="1" cy="688"/>
                </a:xfrm>
                <a:prstGeom prst="rect">
                  <a:avLst/>
                </a:prstGeom>
                <a:solidFill>
                  <a:srgbClr val="001B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3" name="Rectangle 284"/>
                <p:cNvSpPr>
                  <a:spLocks noChangeArrowheads="1"/>
                </p:cNvSpPr>
                <p:nvPr/>
              </p:nvSpPr>
              <p:spPr bwMode="auto">
                <a:xfrm>
                  <a:off x="4291" y="1076"/>
                  <a:ext cx="2" cy="688"/>
                </a:xfrm>
                <a:prstGeom prst="rect">
                  <a:avLst/>
                </a:prstGeom>
                <a:solidFill>
                  <a:srgbClr val="001C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4" name="Rectangle 285"/>
                <p:cNvSpPr>
                  <a:spLocks noChangeArrowheads="1"/>
                </p:cNvSpPr>
                <p:nvPr/>
              </p:nvSpPr>
              <p:spPr bwMode="auto">
                <a:xfrm>
                  <a:off x="4293" y="1076"/>
                  <a:ext cx="2" cy="688"/>
                </a:xfrm>
                <a:prstGeom prst="rect">
                  <a:avLst/>
                </a:prstGeom>
                <a:solidFill>
                  <a:srgbClr val="001E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5" name="Rectangle 286"/>
                <p:cNvSpPr>
                  <a:spLocks noChangeArrowheads="1"/>
                </p:cNvSpPr>
                <p:nvPr/>
              </p:nvSpPr>
              <p:spPr bwMode="auto">
                <a:xfrm>
                  <a:off x="4295" y="1076"/>
                  <a:ext cx="1" cy="688"/>
                </a:xfrm>
                <a:prstGeom prst="rect">
                  <a:avLst/>
                </a:prstGeom>
                <a:solidFill>
                  <a:srgbClr val="0021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6" name="Rectangle 287"/>
                <p:cNvSpPr>
                  <a:spLocks noChangeArrowheads="1"/>
                </p:cNvSpPr>
                <p:nvPr/>
              </p:nvSpPr>
              <p:spPr bwMode="auto">
                <a:xfrm>
                  <a:off x="4296" y="1076"/>
                  <a:ext cx="2" cy="688"/>
                </a:xfrm>
                <a:prstGeom prst="rect">
                  <a:avLst/>
                </a:prstGeom>
                <a:solidFill>
                  <a:srgbClr val="0022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7" name="Rectangle 288"/>
                <p:cNvSpPr>
                  <a:spLocks noChangeArrowheads="1"/>
                </p:cNvSpPr>
                <p:nvPr/>
              </p:nvSpPr>
              <p:spPr bwMode="auto">
                <a:xfrm>
                  <a:off x="4298" y="1076"/>
                  <a:ext cx="1" cy="688"/>
                </a:xfrm>
                <a:prstGeom prst="rect">
                  <a:avLst/>
                </a:prstGeom>
                <a:solidFill>
                  <a:srgbClr val="0023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8" name="Rectangle 289"/>
                <p:cNvSpPr>
                  <a:spLocks noChangeArrowheads="1"/>
                </p:cNvSpPr>
                <p:nvPr/>
              </p:nvSpPr>
              <p:spPr bwMode="auto">
                <a:xfrm>
                  <a:off x="4299" y="1076"/>
                  <a:ext cx="2" cy="688"/>
                </a:xfrm>
                <a:prstGeom prst="rect">
                  <a:avLst/>
                </a:prstGeom>
                <a:solidFill>
                  <a:srgbClr val="0025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9" name="Rectangle 290"/>
                <p:cNvSpPr>
                  <a:spLocks noChangeArrowheads="1"/>
                </p:cNvSpPr>
                <p:nvPr/>
              </p:nvSpPr>
              <p:spPr bwMode="auto">
                <a:xfrm>
                  <a:off x="4301" y="1076"/>
                  <a:ext cx="2" cy="688"/>
                </a:xfrm>
                <a:prstGeom prst="rect">
                  <a:avLst/>
                </a:prstGeom>
                <a:solidFill>
                  <a:srgbClr val="0027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0" name="Rectangle 291"/>
                <p:cNvSpPr>
                  <a:spLocks noChangeArrowheads="1"/>
                </p:cNvSpPr>
                <p:nvPr/>
              </p:nvSpPr>
              <p:spPr bwMode="auto">
                <a:xfrm>
                  <a:off x="4303" y="1076"/>
                  <a:ext cx="1" cy="688"/>
                </a:xfrm>
                <a:prstGeom prst="rect">
                  <a:avLst/>
                </a:prstGeom>
                <a:solidFill>
                  <a:srgbClr val="0028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1" name="Rectangle 292"/>
                <p:cNvSpPr>
                  <a:spLocks noChangeArrowheads="1"/>
                </p:cNvSpPr>
                <p:nvPr/>
              </p:nvSpPr>
              <p:spPr bwMode="auto">
                <a:xfrm>
                  <a:off x="4304" y="1076"/>
                  <a:ext cx="2" cy="688"/>
                </a:xfrm>
                <a:prstGeom prst="rect">
                  <a:avLst/>
                </a:prstGeom>
                <a:solidFill>
                  <a:srgbClr val="002A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2" name="Rectangle 293"/>
                <p:cNvSpPr>
                  <a:spLocks noChangeArrowheads="1"/>
                </p:cNvSpPr>
                <p:nvPr/>
              </p:nvSpPr>
              <p:spPr bwMode="auto">
                <a:xfrm>
                  <a:off x="4306" y="1076"/>
                  <a:ext cx="1" cy="688"/>
                </a:xfrm>
                <a:prstGeom prst="rect">
                  <a:avLst/>
                </a:prstGeom>
                <a:solidFill>
                  <a:srgbClr val="002C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3" name="Rectangle 294"/>
                <p:cNvSpPr>
                  <a:spLocks noChangeArrowheads="1"/>
                </p:cNvSpPr>
                <p:nvPr/>
              </p:nvSpPr>
              <p:spPr bwMode="auto">
                <a:xfrm>
                  <a:off x="4307" y="1076"/>
                  <a:ext cx="2" cy="688"/>
                </a:xfrm>
                <a:prstGeom prst="rect">
                  <a:avLst/>
                </a:prstGeom>
                <a:solidFill>
                  <a:srgbClr val="002E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4" name="Rectangle 295"/>
                <p:cNvSpPr>
                  <a:spLocks noChangeArrowheads="1"/>
                </p:cNvSpPr>
                <p:nvPr/>
              </p:nvSpPr>
              <p:spPr bwMode="auto">
                <a:xfrm>
                  <a:off x="4309" y="1076"/>
                  <a:ext cx="2" cy="688"/>
                </a:xfrm>
                <a:prstGeom prst="rect">
                  <a:avLst/>
                </a:prstGeom>
                <a:solidFill>
                  <a:srgbClr val="002F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5" name="Rectangle 296"/>
                <p:cNvSpPr>
                  <a:spLocks noChangeArrowheads="1"/>
                </p:cNvSpPr>
                <p:nvPr/>
              </p:nvSpPr>
              <p:spPr bwMode="auto">
                <a:xfrm>
                  <a:off x="4311" y="1076"/>
                  <a:ext cx="1" cy="688"/>
                </a:xfrm>
                <a:prstGeom prst="rect">
                  <a:avLst/>
                </a:prstGeom>
                <a:solidFill>
                  <a:srgbClr val="0031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6" name="Rectangle 297"/>
                <p:cNvSpPr>
                  <a:spLocks noChangeArrowheads="1"/>
                </p:cNvSpPr>
                <p:nvPr/>
              </p:nvSpPr>
              <p:spPr bwMode="auto">
                <a:xfrm>
                  <a:off x="4312" y="1076"/>
                  <a:ext cx="2" cy="688"/>
                </a:xfrm>
                <a:prstGeom prst="rect">
                  <a:avLst/>
                </a:prstGeom>
                <a:solidFill>
                  <a:srgbClr val="0033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7" name="Rectangle 298"/>
                <p:cNvSpPr>
                  <a:spLocks noChangeArrowheads="1"/>
                </p:cNvSpPr>
                <p:nvPr/>
              </p:nvSpPr>
              <p:spPr bwMode="auto">
                <a:xfrm>
                  <a:off x="4314" y="1076"/>
                  <a:ext cx="2" cy="688"/>
                </a:xfrm>
                <a:prstGeom prst="rect">
                  <a:avLst/>
                </a:prstGeom>
                <a:solidFill>
                  <a:srgbClr val="0034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8" name="Rectangle 299"/>
                <p:cNvSpPr>
                  <a:spLocks noChangeArrowheads="1"/>
                </p:cNvSpPr>
                <p:nvPr/>
              </p:nvSpPr>
              <p:spPr bwMode="auto">
                <a:xfrm>
                  <a:off x="4316" y="1076"/>
                  <a:ext cx="1" cy="688"/>
                </a:xfrm>
                <a:prstGeom prst="rect">
                  <a:avLst/>
                </a:prstGeom>
                <a:solidFill>
                  <a:srgbClr val="003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9" name="Rectangle 300"/>
                <p:cNvSpPr>
                  <a:spLocks noChangeArrowheads="1"/>
                </p:cNvSpPr>
                <p:nvPr/>
              </p:nvSpPr>
              <p:spPr bwMode="auto">
                <a:xfrm>
                  <a:off x="4317" y="1076"/>
                  <a:ext cx="2" cy="688"/>
                </a:xfrm>
                <a:prstGeom prst="rect">
                  <a:avLst/>
                </a:prstGeom>
                <a:solidFill>
                  <a:srgbClr val="003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0" name="Rectangle 301"/>
                <p:cNvSpPr>
                  <a:spLocks noChangeArrowheads="1"/>
                </p:cNvSpPr>
                <p:nvPr/>
              </p:nvSpPr>
              <p:spPr bwMode="auto">
                <a:xfrm>
                  <a:off x="4319" y="1076"/>
                  <a:ext cx="1" cy="688"/>
                </a:xfrm>
                <a:prstGeom prst="rect">
                  <a:avLst/>
                </a:prstGeom>
                <a:solidFill>
                  <a:srgbClr val="003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1" name="Rectangle 302"/>
                <p:cNvSpPr>
                  <a:spLocks noChangeArrowheads="1"/>
                </p:cNvSpPr>
                <p:nvPr/>
              </p:nvSpPr>
              <p:spPr bwMode="auto">
                <a:xfrm>
                  <a:off x="4320" y="1076"/>
                  <a:ext cx="2" cy="688"/>
                </a:xfrm>
                <a:prstGeom prst="rect">
                  <a:avLst/>
                </a:prstGeom>
                <a:solidFill>
                  <a:srgbClr val="003B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2" name="Rectangle 303"/>
                <p:cNvSpPr>
                  <a:spLocks noChangeArrowheads="1"/>
                </p:cNvSpPr>
                <p:nvPr/>
              </p:nvSpPr>
              <p:spPr bwMode="auto">
                <a:xfrm>
                  <a:off x="4322" y="1076"/>
                  <a:ext cx="2" cy="688"/>
                </a:xfrm>
                <a:prstGeom prst="rect">
                  <a:avLst/>
                </a:prstGeom>
                <a:solidFill>
                  <a:srgbClr val="003D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3" name="Rectangle 304"/>
                <p:cNvSpPr>
                  <a:spLocks noChangeArrowheads="1"/>
                </p:cNvSpPr>
                <p:nvPr/>
              </p:nvSpPr>
              <p:spPr bwMode="auto">
                <a:xfrm>
                  <a:off x="4324" y="1076"/>
                  <a:ext cx="1" cy="688"/>
                </a:xfrm>
                <a:prstGeom prst="rect">
                  <a:avLst/>
                </a:prstGeom>
                <a:solidFill>
                  <a:srgbClr val="003E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4" name="Rectangle 305"/>
                <p:cNvSpPr>
                  <a:spLocks noChangeArrowheads="1"/>
                </p:cNvSpPr>
                <p:nvPr/>
              </p:nvSpPr>
              <p:spPr bwMode="auto">
                <a:xfrm>
                  <a:off x="4325" y="1076"/>
                  <a:ext cx="2" cy="688"/>
                </a:xfrm>
                <a:prstGeom prst="rect">
                  <a:avLst/>
                </a:prstGeom>
                <a:solidFill>
                  <a:srgbClr val="003F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5" name="Rectangle 306"/>
                <p:cNvSpPr>
                  <a:spLocks noChangeArrowheads="1"/>
                </p:cNvSpPr>
                <p:nvPr/>
              </p:nvSpPr>
              <p:spPr bwMode="auto">
                <a:xfrm>
                  <a:off x="4327" y="1076"/>
                  <a:ext cx="1" cy="688"/>
                </a:xfrm>
                <a:prstGeom prst="rect">
                  <a:avLst/>
                </a:prstGeom>
                <a:solidFill>
                  <a:srgbClr val="0042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6" name="Rectangle 307"/>
                <p:cNvSpPr>
                  <a:spLocks noChangeArrowheads="1"/>
                </p:cNvSpPr>
                <p:nvPr/>
              </p:nvSpPr>
              <p:spPr bwMode="auto">
                <a:xfrm>
                  <a:off x="4328" y="1076"/>
                  <a:ext cx="2" cy="688"/>
                </a:xfrm>
                <a:prstGeom prst="rect">
                  <a:avLst/>
                </a:prstGeom>
                <a:solidFill>
                  <a:srgbClr val="0043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7" name="Rectangle 308"/>
                <p:cNvSpPr>
                  <a:spLocks noChangeArrowheads="1"/>
                </p:cNvSpPr>
                <p:nvPr/>
              </p:nvSpPr>
              <p:spPr bwMode="auto">
                <a:xfrm>
                  <a:off x="4330" y="1076"/>
                  <a:ext cx="2" cy="688"/>
                </a:xfrm>
                <a:prstGeom prst="rect">
                  <a:avLst/>
                </a:prstGeom>
                <a:solidFill>
                  <a:srgbClr val="0044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8" name="Rectangle 309"/>
                <p:cNvSpPr>
                  <a:spLocks noChangeArrowheads="1"/>
                </p:cNvSpPr>
                <p:nvPr/>
              </p:nvSpPr>
              <p:spPr bwMode="auto">
                <a:xfrm>
                  <a:off x="4332" y="1076"/>
                  <a:ext cx="1" cy="688"/>
                </a:xfrm>
                <a:prstGeom prst="rect">
                  <a:avLst/>
                </a:prstGeom>
                <a:solidFill>
                  <a:srgbClr val="0047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9" name="Rectangle 310"/>
                <p:cNvSpPr>
                  <a:spLocks noChangeArrowheads="1"/>
                </p:cNvSpPr>
                <p:nvPr/>
              </p:nvSpPr>
              <p:spPr bwMode="auto">
                <a:xfrm>
                  <a:off x="4333" y="1076"/>
                  <a:ext cx="2" cy="688"/>
                </a:xfrm>
                <a:prstGeom prst="rect">
                  <a:avLst/>
                </a:prstGeom>
                <a:solidFill>
                  <a:srgbClr val="0048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0" name="Rectangle 311"/>
                <p:cNvSpPr>
                  <a:spLocks noChangeArrowheads="1"/>
                </p:cNvSpPr>
                <p:nvPr/>
              </p:nvSpPr>
              <p:spPr bwMode="auto">
                <a:xfrm>
                  <a:off x="4335" y="1076"/>
                  <a:ext cx="1" cy="688"/>
                </a:xfrm>
                <a:prstGeom prst="rect">
                  <a:avLst/>
                </a:prstGeom>
                <a:solidFill>
                  <a:srgbClr val="004A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1" name="Rectangle 312"/>
                <p:cNvSpPr>
                  <a:spLocks noChangeArrowheads="1"/>
                </p:cNvSpPr>
                <p:nvPr/>
              </p:nvSpPr>
              <p:spPr bwMode="auto">
                <a:xfrm>
                  <a:off x="4336" y="1076"/>
                  <a:ext cx="2" cy="688"/>
                </a:xfrm>
                <a:prstGeom prst="rect">
                  <a:avLst/>
                </a:prstGeom>
                <a:solidFill>
                  <a:srgbClr val="004C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2" name="Rectangle 313"/>
                <p:cNvSpPr>
                  <a:spLocks noChangeArrowheads="1"/>
                </p:cNvSpPr>
                <p:nvPr/>
              </p:nvSpPr>
              <p:spPr bwMode="auto">
                <a:xfrm>
                  <a:off x="4338" y="1076"/>
                  <a:ext cx="2" cy="688"/>
                </a:xfrm>
                <a:prstGeom prst="rect">
                  <a:avLst/>
                </a:prstGeom>
                <a:solidFill>
                  <a:srgbClr val="004D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3" name="Rectangle 314"/>
                <p:cNvSpPr>
                  <a:spLocks noChangeArrowheads="1"/>
                </p:cNvSpPr>
                <p:nvPr/>
              </p:nvSpPr>
              <p:spPr bwMode="auto">
                <a:xfrm>
                  <a:off x="4340" y="1076"/>
                  <a:ext cx="1" cy="688"/>
                </a:xfrm>
                <a:prstGeom prst="rect">
                  <a:avLst/>
                </a:prstGeom>
                <a:solidFill>
                  <a:srgbClr val="004F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4" name="Rectangle 315"/>
                <p:cNvSpPr>
                  <a:spLocks noChangeArrowheads="1"/>
                </p:cNvSpPr>
                <p:nvPr/>
              </p:nvSpPr>
              <p:spPr bwMode="auto">
                <a:xfrm>
                  <a:off x="4341" y="1076"/>
                  <a:ext cx="2" cy="688"/>
                </a:xfrm>
                <a:prstGeom prst="rect">
                  <a:avLst/>
                </a:prstGeom>
                <a:solidFill>
                  <a:srgbClr val="0051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5" name="Rectangle 316"/>
                <p:cNvSpPr>
                  <a:spLocks noChangeArrowheads="1"/>
                </p:cNvSpPr>
                <p:nvPr/>
              </p:nvSpPr>
              <p:spPr bwMode="auto">
                <a:xfrm>
                  <a:off x="4343" y="1076"/>
                  <a:ext cx="1" cy="688"/>
                </a:xfrm>
                <a:prstGeom prst="rect">
                  <a:avLst/>
                </a:prstGeom>
                <a:solidFill>
                  <a:srgbClr val="0053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6" name="Rectangle 317"/>
                <p:cNvSpPr>
                  <a:spLocks noChangeArrowheads="1"/>
                </p:cNvSpPr>
                <p:nvPr/>
              </p:nvSpPr>
              <p:spPr bwMode="auto">
                <a:xfrm>
                  <a:off x="4344" y="1076"/>
                  <a:ext cx="2" cy="688"/>
                </a:xfrm>
                <a:prstGeom prst="rect">
                  <a:avLst/>
                </a:prstGeom>
                <a:solidFill>
                  <a:srgbClr val="0054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7" name="Rectangle 318"/>
                <p:cNvSpPr>
                  <a:spLocks noChangeArrowheads="1"/>
                </p:cNvSpPr>
                <p:nvPr/>
              </p:nvSpPr>
              <p:spPr bwMode="auto">
                <a:xfrm>
                  <a:off x="4346" y="1076"/>
                  <a:ext cx="2" cy="688"/>
                </a:xfrm>
                <a:prstGeom prst="rect">
                  <a:avLst/>
                </a:prstGeom>
                <a:solidFill>
                  <a:srgbClr val="0055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8" name="Rectangle 319"/>
                <p:cNvSpPr>
                  <a:spLocks noChangeArrowheads="1"/>
                </p:cNvSpPr>
                <p:nvPr/>
              </p:nvSpPr>
              <p:spPr bwMode="auto">
                <a:xfrm>
                  <a:off x="4348" y="1076"/>
                  <a:ext cx="1" cy="688"/>
                </a:xfrm>
                <a:prstGeom prst="rect">
                  <a:avLst/>
                </a:prstGeom>
                <a:solidFill>
                  <a:srgbClr val="0058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9" name="Rectangle 320"/>
                <p:cNvSpPr>
                  <a:spLocks noChangeArrowheads="1"/>
                </p:cNvSpPr>
                <p:nvPr/>
              </p:nvSpPr>
              <p:spPr bwMode="auto">
                <a:xfrm>
                  <a:off x="4349" y="1076"/>
                  <a:ext cx="2" cy="688"/>
                </a:xfrm>
                <a:prstGeom prst="rect">
                  <a:avLst/>
                </a:prstGeom>
                <a:solidFill>
                  <a:srgbClr val="0059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0" name="Rectangle 321"/>
                <p:cNvSpPr>
                  <a:spLocks noChangeArrowheads="1"/>
                </p:cNvSpPr>
                <p:nvPr/>
              </p:nvSpPr>
              <p:spPr bwMode="auto">
                <a:xfrm>
                  <a:off x="4351" y="1076"/>
                  <a:ext cx="2" cy="688"/>
                </a:xfrm>
                <a:prstGeom prst="rect">
                  <a:avLst/>
                </a:prstGeom>
                <a:solidFill>
                  <a:srgbClr val="005B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1" name="Rectangle 322"/>
                <p:cNvSpPr>
                  <a:spLocks noChangeArrowheads="1"/>
                </p:cNvSpPr>
                <p:nvPr/>
              </p:nvSpPr>
              <p:spPr bwMode="auto">
                <a:xfrm>
                  <a:off x="4353" y="1076"/>
                  <a:ext cx="1" cy="688"/>
                </a:xfrm>
                <a:prstGeom prst="rect">
                  <a:avLst/>
                </a:prstGeom>
                <a:solidFill>
                  <a:srgbClr val="005D9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2" name="Rectangle 323"/>
                <p:cNvSpPr>
                  <a:spLocks noChangeArrowheads="1"/>
                </p:cNvSpPr>
                <p:nvPr/>
              </p:nvSpPr>
              <p:spPr bwMode="auto">
                <a:xfrm>
                  <a:off x="4354" y="1076"/>
                  <a:ext cx="2" cy="688"/>
                </a:xfrm>
                <a:prstGeom prst="rect">
                  <a:avLst/>
                </a:prstGeom>
                <a:solidFill>
                  <a:srgbClr val="005F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3" name="Rectangle 324"/>
                <p:cNvSpPr>
                  <a:spLocks noChangeArrowheads="1"/>
                </p:cNvSpPr>
                <p:nvPr/>
              </p:nvSpPr>
              <p:spPr bwMode="auto">
                <a:xfrm>
                  <a:off x="4356" y="1076"/>
                  <a:ext cx="1" cy="688"/>
                </a:xfrm>
                <a:prstGeom prst="rect">
                  <a:avLst/>
                </a:prstGeom>
                <a:solidFill>
                  <a:srgbClr val="0060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4" name="Rectangle 325"/>
                <p:cNvSpPr>
                  <a:spLocks noChangeArrowheads="1"/>
                </p:cNvSpPr>
                <p:nvPr/>
              </p:nvSpPr>
              <p:spPr bwMode="auto">
                <a:xfrm>
                  <a:off x="4357" y="1076"/>
                  <a:ext cx="2" cy="688"/>
                </a:xfrm>
                <a:prstGeom prst="rect">
                  <a:avLst/>
                </a:prstGeom>
                <a:solidFill>
                  <a:srgbClr val="0063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5" name="Rectangle 326"/>
                <p:cNvSpPr>
                  <a:spLocks noChangeArrowheads="1"/>
                </p:cNvSpPr>
                <p:nvPr/>
              </p:nvSpPr>
              <p:spPr bwMode="auto">
                <a:xfrm>
                  <a:off x="4359" y="1076"/>
                  <a:ext cx="2" cy="688"/>
                </a:xfrm>
                <a:prstGeom prst="rect">
                  <a:avLst/>
                </a:prstGeom>
                <a:solidFill>
                  <a:srgbClr val="0064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6" name="Rectangle 327"/>
                <p:cNvSpPr>
                  <a:spLocks noChangeArrowheads="1"/>
                </p:cNvSpPr>
                <p:nvPr/>
              </p:nvSpPr>
              <p:spPr bwMode="auto">
                <a:xfrm>
                  <a:off x="4361" y="1076"/>
                  <a:ext cx="1" cy="688"/>
                </a:xfrm>
                <a:prstGeom prst="rect">
                  <a:avLst/>
                </a:prstGeom>
                <a:solidFill>
                  <a:srgbClr val="0065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7" name="Rectangle 328"/>
                <p:cNvSpPr>
                  <a:spLocks noChangeArrowheads="1"/>
                </p:cNvSpPr>
                <p:nvPr/>
              </p:nvSpPr>
              <p:spPr bwMode="auto">
                <a:xfrm>
                  <a:off x="4362" y="1076"/>
                  <a:ext cx="2" cy="688"/>
                </a:xfrm>
                <a:prstGeom prst="rect">
                  <a:avLst/>
                </a:prstGeom>
                <a:solidFill>
                  <a:srgbClr val="0068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8" name="Rectangle 329"/>
                <p:cNvSpPr>
                  <a:spLocks noChangeArrowheads="1"/>
                </p:cNvSpPr>
                <p:nvPr/>
              </p:nvSpPr>
              <p:spPr bwMode="auto">
                <a:xfrm>
                  <a:off x="4364" y="1076"/>
                  <a:ext cx="1" cy="688"/>
                </a:xfrm>
                <a:prstGeom prst="rect">
                  <a:avLst/>
                </a:prstGeom>
                <a:solidFill>
                  <a:srgbClr val="006A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9" name="Rectangle 330"/>
                <p:cNvSpPr>
                  <a:spLocks noChangeArrowheads="1"/>
                </p:cNvSpPr>
                <p:nvPr/>
              </p:nvSpPr>
              <p:spPr bwMode="auto">
                <a:xfrm>
                  <a:off x="4365" y="1076"/>
                  <a:ext cx="2" cy="688"/>
                </a:xfrm>
                <a:prstGeom prst="rect">
                  <a:avLst/>
                </a:prstGeom>
                <a:solidFill>
                  <a:srgbClr val="006B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0" name="Rectangle 331"/>
                <p:cNvSpPr>
                  <a:spLocks noChangeArrowheads="1"/>
                </p:cNvSpPr>
                <p:nvPr/>
              </p:nvSpPr>
              <p:spPr bwMode="auto">
                <a:xfrm>
                  <a:off x="4367" y="1076"/>
                  <a:ext cx="2" cy="688"/>
                </a:xfrm>
                <a:prstGeom prst="rect">
                  <a:avLst/>
                </a:prstGeom>
                <a:solidFill>
                  <a:srgbClr val="006C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1" name="Rectangle 332"/>
                <p:cNvSpPr>
                  <a:spLocks noChangeArrowheads="1"/>
                </p:cNvSpPr>
                <p:nvPr/>
              </p:nvSpPr>
              <p:spPr bwMode="auto">
                <a:xfrm>
                  <a:off x="4369" y="1076"/>
                  <a:ext cx="1" cy="688"/>
                </a:xfrm>
                <a:prstGeom prst="rect">
                  <a:avLst/>
                </a:prstGeom>
                <a:solidFill>
                  <a:srgbClr val="006F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2" name="Rectangle 333"/>
                <p:cNvSpPr>
                  <a:spLocks noChangeArrowheads="1"/>
                </p:cNvSpPr>
                <p:nvPr/>
              </p:nvSpPr>
              <p:spPr bwMode="auto">
                <a:xfrm>
                  <a:off x="4370" y="1076"/>
                  <a:ext cx="2" cy="688"/>
                </a:xfrm>
                <a:prstGeom prst="rect">
                  <a:avLst/>
                </a:prstGeom>
                <a:solidFill>
                  <a:srgbClr val="007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3" name="Rectangle 334"/>
                <p:cNvSpPr>
                  <a:spLocks noChangeArrowheads="1"/>
                </p:cNvSpPr>
                <p:nvPr/>
              </p:nvSpPr>
              <p:spPr bwMode="auto">
                <a:xfrm>
                  <a:off x="4372" y="1076"/>
                  <a:ext cx="1" cy="688"/>
                </a:xfrm>
                <a:prstGeom prst="rect">
                  <a:avLst/>
                </a:prstGeom>
                <a:solidFill>
                  <a:srgbClr val="0072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4" name="Rectangle 335"/>
                <p:cNvSpPr>
                  <a:spLocks noChangeArrowheads="1"/>
                </p:cNvSpPr>
                <p:nvPr/>
              </p:nvSpPr>
              <p:spPr bwMode="auto">
                <a:xfrm>
                  <a:off x="4373" y="1076"/>
                  <a:ext cx="2" cy="688"/>
                </a:xfrm>
                <a:prstGeom prst="rect">
                  <a:avLst/>
                </a:prstGeom>
                <a:solidFill>
                  <a:srgbClr val="0074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5" name="Rectangle 336"/>
                <p:cNvSpPr>
                  <a:spLocks noChangeArrowheads="1"/>
                </p:cNvSpPr>
                <p:nvPr/>
              </p:nvSpPr>
              <p:spPr bwMode="auto">
                <a:xfrm>
                  <a:off x="4375" y="1076"/>
                  <a:ext cx="2" cy="688"/>
                </a:xfrm>
                <a:prstGeom prst="rect">
                  <a:avLst/>
                </a:prstGeom>
                <a:solidFill>
                  <a:srgbClr val="0076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6" name="Rectangle 337"/>
                <p:cNvSpPr>
                  <a:spLocks noChangeArrowheads="1"/>
                </p:cNvSpPr>
                <p:nvPr/>
              </p:nvSpPr>
              <p:spPr bwMode="auto">
                <a:xfrm>
                  <a:off x="4377" y="1076"/>
                  <a:ext cx="1" cy="688"/>
                </a:xfrm>
                <a:prstGeom prst="rect">
                  <a:avLst/>
                </a:prstGeom>
                <a:solidFill>
                  <a:srgbClr val="0077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7" name="Rectangle 338"/>
                <p:cNvSpPr>
                  <a:spLocks noChangeArrowheads="1"/>
                </p:cNvSpPr>
                <p:nvPr/>
              </p:nvSpPr>
              <p:spPr bwMode="auto">
                <a:xfrm>
                  <a:off x="4378" y="1076"/>
                  <a:ext cx="2" cy="688"/>
                </a:xfrm>
                <a:prstGeom prst="rect">
                  <a:avLst/>
                </a:prstGeom>
                <a:solidFill>
                  <a:srgbClr val="007A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8" name="Rectangle 339"/>
                <p:cNvSpPr>
                  <a:spLocks noChangeArrowheads="1"/>
                </p:cNvSpPr>
                <p:nvPr/>
              </p:nvSpPr>
              <p:spPr bwMode="auto">
                <a:xfrm>
                  <a:off x="4380" y="1076"/>
                  <a:ext cx="1" cy="688"/>
                </a:xfrm>
                <a:prstGeom prst="rect">
                  <a:avLst/>
                </a:prstGeom>
                <a:solidFill>
                  <a:srgbClr val="007B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9" name="Rectangle 340"/>
                <p:cNvSpPr>
                  <a:spLocks noChangeArrowheads="1"/>
                </p:cNvSpPr>
                <p:nvPr/>
              </p:nvSpPr>
              <p:spPr bwMode="auto">
                <a:xfrm>
                  <a:off x="4381" y="1076"/>
                  <a:ext cx="2" cy="688"/>
                </a:xfrm>
                <a:prstGeom prst="rect">
                  <a:avLst/>
                </a:prstGeom>
                <a:solidFill>
                  <a:srgbClr val="007DA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0" name="Rectangle 341"/>
                <p:cNvSpPr>
                  <a:spLocks noChangeArrowheads="1"/>
                </p:cNvSpPr>
                <p:nvPr/>
              </p:nvSpPr>
              <p:spPr bwMode="auto">
                <a:xfrm>
                  <a:off x="4383" y="1076"/>
                  <a:ext cx="2" cy="688"/>
                </a:xfrm>
                <a:prstGeom prst="rect">
                  <a:avLst/>
                </a:prstGeom>
                <a:solidFill>
                  <a:srgbClr val="00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1" name="Rectangle 342"/>
                <p:cNvSpPr>
                  <a:spLocks noChangeArrowheads="1"/>
                </p:cNvSpPr>
                <p:nvPr/>
              </p:nvSpPr>
              <p:spPr bwMode="auto">
                <a:xfrm>
                  <a:off x="4385" y="1076"/>
                  <a:ext cx="1" cy="688"/>
                </a:xfrm>
                <a:prstGeom prst="rect">
                  <a:avLst/>
                </a:prstGeom>
                <a:solidFill>
                  <a:srgbClr val="0081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2" name="Rectangle 343"/>
                <p:cNvSpPr>
                  <a:spLocks noChangeArrowheads="1"/>
                </p:cNvSpPr>
                <p:nvPr/>
              </p:nvSpPr>
              <p:spPr bwMode="auto">
                <a:xfrm>
                  <a:off x="4386" y="1076"/>
                  <a:ext cx="2" cy="688"/>
                </a:xfrm>
                <a:prstGeom prst="rect">
                  <a:avLst/>
                </a:prstGeom>
                <a:solidFill>
                  <a:srgbClr val="0082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3" name="Rectangle 344"/>
                <p:cNvSpPr>
                  <a:spLocks noChangeArrowheads="1"/>
                </p:cNvSpPr>
                <p:nvPr/>
              </p:nvSpPr>
              <p:spPr bwMode="auto">
                <a:xfrm>
                  <a:off x="4388" y="1076"/>
                  <a:ext cx="2" cy="688"/>
                </a:xfrm>
                <a:prstGeom prst="rect">
                  <a:avLst/>
                </a:prstGeom>
                <a:solidFill>
                  <a:srgbClr val="0085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4" name="Rectangle 345"/>
                <p:cNvSpPr>
                  <a:spLocks noChangeArrowheads="1"/>
                </p:cNvSpPr>
                <p:nvPr/>
              </p:nvSpPr>
              <p:spPr bwMode="auto">
                <a:xfrm>
                  <a:off x="4390" y="1076"/>
                  <a:ext cx="1" cy="688"/>
                </a:xfrm>
                <a:prstGeom prst="rect">
                  <a:avLst/>
                </a:prstGeom>
                <a:solidFill>
                  <a:srgbClr val="0086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5" name="Rectangle 346"/>
                <p:cNvSpPr>
                  <a:spLocks noChangeArrowheads="1"/>
                </p:cNvSpPr>
                <p:nvPr/>
              </p:nvSpPr>
              <p:spPr bwMode="auto">
                <a:xfrm>
                  <a:off x="4391" y="1076"/>
                  <a:ext cx="2" cy="688"/>
                </a:xfrm>
                <a:prstGeom prst="rect">
                  <a:avLst/>
                </a:prstGeom>
                <a:solidFill>
                  <a:srgbClr val="0087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6" name="Rectangle 347"/>
                <p:cNvSpPr>
                  <a:spLocks noChangeArrowheads="1"/>
                </p:cNvSpPr>
                <p:nvPr/>
              </p:nvSpPr>
              <p:spPr bwMode="auto">
                <a:xfrm>
                  <a:off x="4393" y="1076"/>
                  <a:ext cx="1" cy="688"/>
                </a:xfrm>
                <a:prstGeom prst="rect">
                  <a:avLst/>
                </a:prstGeom>
                <a:solidFill>
                  <a:srgbClr val="0089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7" name="Rectangle 348"/>
                <p:cNvSpPr>
                  <a:spLocks noChangeArrowheads="1"/>
                </p:cNvSpPr>
                <p:nvPr/>
              </p:nvSpPr>
              <p:spPr bwMode="auto">
                <a:xfrm>
                  <a:off x="4394" y="1076"/>
                  <a:ext cx="2" cy="688"/>
                </a:xfrm>
                <a:prstGeom prst="rect">
                  <a:avLst/>
                </a:prstGeom>
                <a:solidFill>
                  <a:srgbClr val="008C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8" name="Rectangle 349"/>
                <p:cNvSpPr>
                  <a:spLocks noChangeArrowheads="1"/>
                </p:cNvSpPr>
                <p:nvPr/>
              </p:nvSpPr>
              <p:spPr bwMode="auto">
                <a:xfrm>
                  <a:off x="4396" y="1076"/>
                  <a:ext cx="2" cy="688"/>
                </a:xfrm>
                <a:prstGeom prst="rect">
                  <a:avLst/>
                </a:prstGeom>
                <a:solidFill>
                  <a:srgbClr val="008D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9" name="Rectangle 350"/>
                <p:cNvSpPr>
                  <a:spLocks noChangeArrowheads="1"/>
                </p:cNvSpPr>
                <p:nvPr/>
              </p:nvSpPr>
              <p:spPr bwMode="auto">
                <a:xfrm>
                  <a:off x="4398" y="1076"/>
                  <a:ext cx="1" cy="688"/>
                </a:xfrm>
                <a:prstGeom prst="rect">
                  <a:avLst/>
                </a:prstGeom>
                <a:solidFill>
                  <a:srgbClr val="008E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0" name="Rectangle 351"/>
                <p:cNvSpPr>
                  <a:spLocks noChangeArrowheads="1"/>
                </p:cNvSpPr>
                <p:nvPr/>
              </p:nvSpPr>
              <p:spPr bwMode="auto">
                <a:xfrm>
                  <a:off x="4399" y="1076"/>
                  <a:ext cx="2" cy="688"/>
                </a:xfrm>
                <a:prstGeom prst="rect">
                  <a:avLst/>
                </a:prstGeom>
                <a:solidFill>
                  <a:srgbClr val="0091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1" name="Rectangle 352"/>
                <p:cNvSpPr>
                  <a:spLocks noChangeArrowheads="1"/>
                </p:cNvSpPr>
                <p:nvPr/>
              </p:nvSpPr>
              <p:spPr bwMode="auto">
                <a:xfrm>
                  <a:off x="4401" y="1076"/>
                  <a:ext cx="1" cy="688"/>
                </a:xfrm>
                <a:prstGeom prst="rect">
                  <a:avLst/>
                </a:prstGeom>
                <a:solidFill>
                  <a:srgbClr val="0092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2" name="Rectangle 353"/>
                <p:cNvSpPr>
                  <a:spLocks noChangeArrowheads="1"/>
                </p:cNvSpPr>
                <p:nvPr/>
              </p:nvSpPr>
              <p:spPr bwMode="auto">
                <a:xfrm>
                  <a:off x="4402" y="1076"/>
                  <a:ext cx="2" cy="688"/>
                </a:xfrm>
                <a:prstGeom prst="rect">
                  <a:avLst/>
                </a:prstGeom>
                <a:solidFill>
                  <a:srgbClr val="0094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3" name="Rectangle 354"/>
                <p:cNvSpPr>
                  <a:spLocks noChangeArrowheads="1"/>
                </p:cNvSpPr>
                <p:nvPr/>
              </p:nvSpPr>
              <p:spPr bwMode="auto">
                <a:xfrm>
                  <a:off x="4404" y="1076"/>
                  <a:ext cx="2" cy="688"/>
                </a:xfrm>
                <a:prstGeom prst="rect">
                  <a:avLst/>
                </a:prstGeom>
                <a:solidFill>
                  <a:srgbClr val="009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4" name="Rectangle 355"/>
                <p:cNvSpPr>
                  <a:spLocks noChangeArrowheads="1"/>
                </p:cNvSpPr>
                <p:nvPr/>
              </p:nvSpPr>
              <p:spPr bwMode="auto">
                <a:xfrm>
                  <a:off x="4406" y="1076"/>
                  <a:ext cx="1" cy="688"/>
                </a:xfrm>
                <a:prstGeom prst="rect">
                  <a:avLst/>
                </a:prstGeom>
                <a:solidFill>
                  <a:srgbClr val="0098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5" name="Rectangle 356"/>
                <p:cNvSpPr>
                  <a:spLocks noChangeArrowheads="1"/>
                </p:cNvSpPr>
                <p:nvPr/>
              </p:nvSpPr>
              <p:spPr bwMode="auto">
                <a:xfrm>
                  <a:off x="4407" y="1076"/>
                  <a:ext cx="2" cy="688"/>
                </a:xfrm>
                <a:prstGeom prst="rect">
                  <a:avLst/>
                </a:prstGeom>
                <a:solidFill>
                  <a:srgbClr val="0099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6" name="Rectangle 357"/>
                <p:cNvSpPr>
                  <a:spLocks noChangeArrowheads="1"/>
                </p:cNvSpPr>
                <p:nvPr/>
              </p:nvSpPr>
              <p:spPr bwMode="auto">
                <a:xfrm>
                  <a:off x="4409" y="1076"/>
                  <a:ext cx="1" cy="688"/>
                </a:xfrm>
                <a:prstGeom prst="rect">
                  <a:avLst/>
                </a:prstGeom>
                <a:solidFill>
                  <a:srgbClr val="009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7" name="Rectangle 358"/>
                <p:cNvSpPr>
                  <a:spLocks noChangeArrowheads="1"/>
                </p:cNvSpPr>
                <p:nvPr/>
              </p:nvSpPr>
              <p:spPr bwMode="auto">
                <a:xfrm>
                  <a:off x="4410" y="1076"/>
                  <a:ext cx="2" cy="688"/>
                </a:xfrm>
                <a:prstGeom prst="rect">
                  <a:avLst/>
                </a:prstGeom>
                <a:solidFill>
                  <a:srgbClr val="009D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8" name="Rectangle 359"/>
                <p:cNvSpPr>
                  <a:spLocks noChangeArrowheads="1"/>
                </p:cNvSpPr>
                <p:nvPr/>
              </p:nvSpPr>
              <p:spPr bwMode="auto">
                <a:xfrm>
                  <a:off x="4412" y="1076"/>
                  <a:ext cx="2" cy="688"/>
                </a:xfrm>
                <a:prstGeom prst="rect">
                  <a:avLst/>
                </a:prstGeom>
                <a:solidFill>
                  <a:srgbClr val="009E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9" name="Rectangle 360"/>
                <p:cNvSpPr>
                  <a:spLocks noChangeArrowheads="1"/>
                </p:cNvSpPr>
                <p:nvPr/>
              </p:nvSpPr>
              <p:spPr bwMode="auto">
                <a:xfrm>
                  <a:off x="4414" y="1076"/>
                  <a:ext cx="1" cy="688"/>
                </a:xfrm>
                <a:prstGeom prst="rect">
                  <a:avLst/>
                </a:prstGeom>
                <a:solidFill>
                  <a:srgbClr val="009F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0" name="Rectangle 361"/>
                <p:cNvSpPr>
                  <a:spLocks noChangeArrowheads="1"/>
                </p:cNvSpPr>
                <p:nvPr/>
              </p:nvSpPr>
              <p:spPr bwMode="auto">
                <a:xfrm>
                  <a:off x="4415" y="1076"/>
                  <a:ext cx="2" cy="688"/>
                </a:xfrm>
                <a:prstGeom prst="rect">
                  <a:avLst/>
                </a:prstGeom>
                <a:solidFill>
                  <a:srgbClr val="00A2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1" name="Rectangle 362"/>
                <p:cNvSpPr>
                  <a:spLocks noChangeArrowheads="1"/>
                </p:cNvSpPr>
                <p:nvPr/>
              </p:nvSpPr>
              <p:spPr bwMode="auto">
                <a:xfrm>
                  <a:off x="4417" y="1076"/>
                  <a:ext cx="2" cy="688"/>
                </a:xfrm>
                <a:prstGeom prst="rect">
                  <a:avLst/>
                </a:prstGeom>
                <a:solidFill>
                  <a:srgbClr val="00A3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2" name="Rectangle 363"/>
                <p:cNvSpPr>
                  <a:spLocks noChangeArrowheads="1"/>
                </p:cNvSpPr>
                <p:nvPr/>
              </p:nvSpPr>
              <p:spPr bwMode="auto">
                <a:xfrm>
                  <a:off x="4419" y="1076"/>
                  <a:ext cx="1" cy="688"/>
                </a:xfrm>
                <a:prstGeom prst="rect">
                  <a:avLst/>
                </a:prstGeom>
                <a:solidFill>
                  <a:srgbClr val="00A4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3" name="Rectangle 364"/>
                <p:cNvSpPr>
                  <a:spLocks noChangeArrowheads="1"/>
                </p:cNvSpPr>
                <p:nvPr/>
              </p:nvSpPr>
              <p:spPr bwMode="auto">
                <a:xfrm>
                  <a:off x="4420" y="1076"/>
                  <a:ext cx="2" cy="688"/>
                </a:xfrm>
                <a:prstGeom prst="rect">
                  <a:avLst/>
                </a:prstGeom>
                <a:solidFill>
                  <a:srgbClr val="00A7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4" name="Rectangle 365"/>
                <p:cNvSpPr>
                  <a:spLocks noChangeArrowheads="1"/>
                </p:cNvSpPr>
                <p:nvPr/>
              </p:nvSpPr>
              <p:spPr bwMode="auto">
                <a:xfrm>
                  <a:off x="4422" y="1076"/>
                  <a:ext cx="1" cy="688"/>
                </a:xfrm>
                <a:prstGeom prst="rect">
                  <a:avLst/>
                </a:prstGeom>
                <a:solidFill>
                  <a:srgbClr val="00A8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5" name="Rectangle 366"/>
                <p:cNvSpPr>
                  <a:spLocks noChangeArrowheads="1"/>
                </p:cNvSpPr>
                <p:nvPr/>
              </p:nvSpPr>
              <p:spPr bwMode="auto">
                <a:xfrm>
                  <a:off x="4423" y="1076"/>
                  <a:ext cx="2" cy="688"/>
                </a:xfrm>
                <a:prstGeom prst="rect">
                  <a:avLst/>
                </a:prstGeom>
                <a:solidFill>
                  <a:srgbClr val="00A9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6" name="Rectangle 367"/>
                <p:cNvSpPr>
                  <a:spLocks noChangeArrowheads="1"/>
                </p:cNvSpPr>
                <p:nvPr/>
              </p:nvSpPr>
              <p:spPr bwMode="auto">
                <a:xfrm>
                  <a:off x="4425" y="1076"/>
                  <a:ext cx="2" cy="688"/>
                </a:xfrm>
                <a:prstGeom prst="rect">
                  <a:avLst/>
                </a:prstGeom>
                <a:solidFill>
                  <a:srgbClr val="00AC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7" name="Rectangle 368"/>
                <p:cNvSpPr>
                  <a:spLocks noChangeArrowheads="1"/>
                </p:cNvSpPr>
                <p:nvPr/>
              </p:nvSpPr>
              <p:spPr bwMode="auto">
                <a:xfrm>
                  <a:off x="4427" y="1076"/>
                  <a:ext cx="1" cy="688"/>
                </a:xfrm>
                <a:prstGeom prst="rect">
                  <a:avLst/>
                </a:prstGeom>
                <a:solidFill>
                  <a:srgbClr val="00AD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8" name="Rectangle 369"/>
                <p:cNvSpPr>
                  <a:spLocks noChangeArrowheads="1"/>
                </p:cNvSpPr>
                <p:nvPr/>
              </p:nvSpPr>
              <p:spPr bwMode="auto">
                <a:xfrm>
                  <a:off x="4428" y="1076"/>
                  <a:ext cx="2" cy="688"/>
                </a:xfrm>
                <a:prstGeom prst="rect">
                  <a:avLst/>
                </a:prstGeom>
                <a:solidFill>
                  <a:srgbClr val="00AE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9" name="Rectangle 370"/>
                <p:cNvSpPr>
                  <a:spLocks noChangeArrowheads="1"/>
                </p:cNvSpPr>
                <p:nvPr/>
              </p:nvSpPr>
              <p:spPr bwMode="auto">
                <a:xfrm>
                  <a:off x="4430" y="1076"/>
                  <a:ext cx="1" cy="688"/>
                </a:xfrm>
                <a:prstGeom prst="rect">
                  <a:avLst/>
                </a:prstGeom>
                <a:solidFill>
                  <a:srgbClr val="00B1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0" name="Rectangle 371"/>
                <p:cNvSpPr>
                  <a:spLocks noChangeArrowheads="1"/>
                </p:cNvSpPr>
                <p:nvPr/>
              </p:nvSpPr>
              <p:spPr bwMode="auto">
                <a:xfrm>
                  <a:off x="4431" y="1076"/>
                  <a:ext cx="2" cy="688"/>
                </a:xfrm>
                <a:prstGeom prst="rect">
                  <a:avLst/>
                </a:prstGeom>
                <a:solidFill>
                  <a:srgbClr val="00B2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1" name="Rectangle 372"/>
                <p:cNvSpPr>
                  <a:spLocks noChangeArrowheads="1"/>
                </p:cNvSpPr>
                <p:nvPr/>
              </p:nvSpPr>
              <p:spPr bwMode="auto">
                <a:xfrm>
                  <a:off x="4433" y="1076"/>
                  <a:ext cx="2" cy="688"/>
                </a:xfrm>
                <a:prstGeom prst="rect">
                  <a:avLst/>
                </a:prstGeom>
                <a:solidFill>
                  <a:srgbClr val="00B3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2" name="Rectangle 373"/>
                <p:cNvSpPr>
                  <a:spLocks noChangeArrowheads="1"/>
                </p:cNvSpPr>
                <p:nvPr/>
              </p:nvSpPr>
              <p:spPr bwMode="auto">
                <a:xfrm>
                  <a:off x="4435" y="1076"/>
                  <a:ext cx="1" cy="688"/>
                </a:xfrm>
                <a:prstGeom prst="rect">
                  <a:avLst/>
                </a:prstGeom>
                <a:solidFill>
                  <a:srgbClr val="00B4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3" name="Rectangle 374"/>
                <p:cNvSpPr>
                  <a:spLocks noChangeArrowheads="1"/>
                </p:cNvSpPr>
                <p:nvPr/>
              </p:nvSpPr>
              <p:spPr bwMode="auto">
                <a:xfrm>
                  <a:off x="4436" y="1076"/>
                  <a:ext cx="2" cy="688"/>
                </a:xfrm>
                <a:prstGeom prst="rect">
                  <a:avLst/>
                </a:prstGeom>
                <a:solidFill>
                  <a:srgbClr val="00B7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4" name="Rectangle 375"/>
                <p:cNvSpPr>
                  <a:spLocks noChangeArrowheads="1"/>
                </p:cNvSpPr>
                <p:nvPr/>
              </p:nvSpPr>
              <p:spPr bwMode="auto">
                <a:xfrm>
                  <a:off x="4438" y="1076"/>
                  <a:ext cx="1" cy="688"/>
                </a:xfrm>
                <a:prstGeom prst="rect">
                  <a:avLst/>
                </a:prstGeom>
                <a:solidFill>
                  <a:srgbClr val="00B8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5" name="Rectangle 376"/>
                <p:cNvSpPr>
                  <a:spLocks noChangeArrowheads="1"/>
                </p:cNvSpPr>
                <p:nvPr/>
              </p:nvSpPr>
              <p:spPr bwMode="auto">
                <a:xfrm>
                  <a:off x="4439" y="1076"/>
                  <a:ext cx="2" cy="688"/>
                </a:xfrm>
                <a:prstGeom prst="rect">
                  <a:avLst/>
                </a:prstGeom>
                <a:solidFill>
                  <a:srgbClr val="00B9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6" name="Rectangle 377"/>
                <p:cNvSpPr>
                  <a:spLocks noChangeArrowheads="1"/>
                </p:cNvSpPr>
                <p:nvPr/>
              </p:nvSpPr>
              <p:spPr bwMode="auto">
                <a:xfrm>
                  <a:off x="4441" y="1076"/>
                  <a:ext cx="2" cy="688"/>
                </a:xfrm>
                <a:prstGeom prst="rect">
                  <a:avLst/>
                </a:prstGeom>
                <a:solidFill>
                  <a:srgbClr val="00BB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7" name="Rectangle 378"/>
                <p:cNvSpPr>
                  <a:spLocks noChangeArrowheads="1"/>
                </p:cNvSpPr>
                <p:nvPr/>
              </p:nvSpPr>
              <p:spPr bwMode="auto">
                <a:xfrm>
                  <a:off x="4443" y="1076"/>
                  <a:ext cx="1" cy="688"/>
                </a:xfrm>
                <a:prstGeom prst="rect">
                  <a:avLst/>
                </a:prstGeom>
                <a:solidFill>
                  <a:srgbClr val="00BC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8" name="Rectangle 379"/>
                <p:cNvSpPr>
                  <a:spLocks noChangeArrowheads="1"/>
                </p:cNvSpPr>
                <p:nvPr/>
              </p:nvSpPr>
              <p:spPr bwMode="auto">
                <a:xfrm>
                  <a:off x="4444" y="1076"/>
                  <a:ext cx="2" cy="688"/>
                </a:xfrm>
                <a:prstGeom prst="rect">
                  <a:avLst/>
                </a:prstGeom>
                <a:solidFill>
                  <a:srgbClr val="00BE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9" name="Rectangle 380"/>
                <p:cNvSpPr>
                  <a:spLocks noChangeArrowheads="1"/>
                </p:cNvSpPr>
                <p:nvPr/>
              </p:nvSpPr>
              <p:spPr bwMode="auto">
                <a:xfrm>
                  <a:off x="4446" y="1076"/>
                  <a:ext cx="1" cy="688"/>
                </a:xfrm>
                <a:prstGeom prst="rect">
                  <a:avLst/>
                </a:prstGeom>
                <a:solidFill>
                  <a:srgbClr val="00C0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0" name="Rectangle 381"/>
                <p:cNvSpPr>
                  <a:spLocks noChangeArrowheads="1"/>
                </p:cNvSpPr>
                <p:nvPr/>
              </p:nvSpPr>
              <p:spPr bwMode="auto">
                <a:xfrm>
                  <a:off x="4447" y="1076"/>
                  <a:ext cx="2" cy="688"/>
                </a:xfrm>
                <a:prstGeom prst="rect">
                  <a:avLst/>
                </a:prstGeom>
                <a:solidFill>
                  <a:srgbClr val="00C1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1" name="Rectangle 382"/>
                <p:cNvSpPr>
                  <a:spLocks noChangeArrowheads="1"/>
                </p:cNvSpPr>
                <p:nvPr/>
              </p:nvSpPr>
              <p:spPr bwMode="auto">
                <a:xfrm>
                  <a:off x="4449" y="1076"/>
                  <a:ext cx="2" cy="688"/>
                </a:xfrm>
                <a:prstGeom prst="rect">
                  <a:avLst/>
                </a:prstGeom>
                <a:solidFill>
                  <a:srgbClr val="00C2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2" name="Rectangle 383"/>
                <p:cNvSpPr>
                  <a:spLocks noChangeArrowheads="1"/>
                </p:cNvSpPr>
                <p:nvPr/>
              </p:nvSpPr>
              <p:spPr bwMode="auto">
                <a:xfrm>
                  <a:off x="4451" y="1076"/>
                  <a:ext cx="1" cy="688"/>
                </a:xfrm>
                <a:prstGeom prst="rect">
                  <a:avLst/>
                </a:prstGeom>
                <a:solidFill>
                  <a:srgbClr val="00C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3" name="Rectangle 384"/>
                <p:cNvSpPr>
                  <a:spLocks noChangeArrowheads="1"/>
                </p:cNvSpPr>
                <p:nvPr/>
              </p:nvSpPr>
              <p:spPr bwMode="auto">
                <a:xfrm>
                  <a:off x="4452" y="1076"/>
                  <a:ext cx="2" cy="688"/>
                </a:xfrm>
                <a:prstGeom prst="rect">
                  <a:avLst/>
                </a:prstGeom>
                <a:solidFill>
                  <a:srgbClr val="00C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4" name="Rectangle 385"/>
                <p:cNvSpPr>
                  <a:spLocks noChangeArrowheads="1"/>
                </p:cNvSpPr>
                <p:nvPr/>
              </p:nvSpPr>
              <p:spPr bwMode="auto">
                <a:xfrm>
                  <a:off x="4454" y="1076"/>
                  <a:ext cx="2" cy="688"/>
                </a:xfrm>
                <a:prstGeom prst="rect">
                  <a:avLst/>
                </a:prstGeom>
                <a:solidFill>
                  <a:srgbClr val="00C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5" name="Rectangle 386"/>
                <p:cNvSpPr>
                  <a:spLocks noChangeArrowheads="1"/>
                </p:cNvSpPr>
                <p:nvPr/>
              </p:nvSpPr>
              <p:spPr bwMode="auto">
                <a:xfrm>
                  <a:off x="4456" y="1076"/>
                  <a:ext cx="1" cy="688"/>
                </a:xfrm>
                <a:prstGeom prst="rect">
                  <a:avLst/>
                </a:prstGeom>
                <a:solidFill>
                  <a:srgbClr val="00C8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6" name="Rectangle 387"/>
                <p:cNvSpPr>
                  <a:spLocks noChangeArrowheads="1"/>
                </p:cNvSpPr>
                <p:nvPr/>
              </p:nvSpPr>
              <p:spPr bwMode="auto">
                <a:xfrm>
                  <a:off x="4457" y="1076"/>
                  <a:ext cx="2" cy="688"/>
                </a:xfrm>
                <a:prstGeom prst="rect">
                  <a:avLst/>
                </a:prstGeom>
                <a:solidFill>
                  <a:srgbClr val="00C9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7" name="Rectangle 388"/>
                <p:cNvSpPr>
                  <a:spLocks noChangeArrowheads="1"/>
                </p:cNvSpPr>
                <p:nvPr/>
              </p:nvSpPr>
              <p:spPr bwMode="auto">
                <a:xfrm>
                  <a:off x="4459" y="1076"/>
                  <a:ext cx="1" cy="688"/>
                </a:xfrm>
                <a:prstGeom prst="rect">
                  <a:avLst/>
                </a:prstGeom>
                <a:solidFill>
                  <a:srgbClr val="00CA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8" name="Rectangle 389"/>
                <p:cNvSpPr>
                  <a:spLocks noChangeArrowheads="1"/>
                </p:cNvSpPr>
                <p:nvPr/>
              </p:nvSpPr>
              <p:spPr bwMode="auto">
                <a:xfrm>
                  <a:off x="4460" y="1076"/>
                  <a:ext cx="2" cy="688"/>
                </a:xfrm>
                <a:prstGeom prst="rect">
                  <a:avLst/>
                </a:prstGeom>
                <a:solidFill>
                  <a:srgbClr val="00CB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9" name="Rectangle 390"/>
                <p:cNvSpPr>
                  <a:spLocks noChangeArrowheads="1"/>
                </p:cNvSpPr>
                <p:nvPr/>
              </p:nvSpPr>
              <p:spPr bwMode="auto">
                <a:xfrm>
                  <a:off x="4462" y="1076"/>
                  <a:ext cx="2" cy="688"/>
                </a:xfrm>
                <a:prstGeom prst="rect">
                  <a:avLst/>
                </a:prstGeom>
                <a:solidFill>
                  <a:srgbClr val="00CD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0" name="Rectangle 391"/>
                <p:cNvSpPr>
                  <a:spLocks noChangeArrowheads="1"/>
                </p:cNvSpPr>
                <p:nvPr/>
              </p:nvSpPr>
              <p:spPr bwMode="auto">
                <a:xfrm>
                  <a:off x="4464" y="1076"/>
                  <a:ext cx="1" cy="688"/>
                </a:xfrm>
                <a:prstGeom prst="rect">
                  <a:avLst/>
                </a:prstGeom>
                <a:solidFill>
                  <a:srgbClr val="00CE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1" name="Rectangle 392"/>
                <p:cNvSpPr>
                  <a:spLocks noChangeArrowheads="1"/>
                </p:cNvSpPr>
                <p:nvPr/>
              </p:nvSpPr>
              <p:spPr bwMode="auto">
                <a:xfrm>
                  <a:off x="4465" y="1076"/>
                  <a:ext cx="2" cy="688"/>
                </a:xfrm>
                <a:prstGeom prst="rect">
                  <a:avLst/>
                </a:prstGeom>
                <a:solidFill>
                  <a:srgbClr val="00CF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2" name="Rectangle 393"/>
                <p:cNvSpPr>
                  <a:spLocks noChangeArrowheads="1"/>
                </p:cNvSpPr>
                <p:nvPr/>
              </p:nvSpPr>
              <p:spPr bwMode="auto">
                <a:xfrm>
                  <a:off x="4467" y="1076"/>
                  <a:ext cx="1" cy="688"/>
                </a:xfrm>
                <a:prstGeom prst="rect">
                  <a:avLst/>
                </a:prstGeom>
                <a:solidFill>
                  <a:srgbClr val="00D1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3" name="Rectangle 394"/>
                <p:cNvSpPr>
                  <a:spLocks noChangeArrowheads="1"/>
                </p:cNvSpPr>
                <p:nvPr/>
              </p:nvSpPr>
              <p:spPr bwMode="auto">
                <a:xfrm>
                  <a:off x="4468" y="1076"/>
                  <a:ext cx="2" cy="688"/>
                </a:xfrm>
                <a:prstGeom prst="rect">
                  <a:avLst/>
                </a:prstGeom>
                <a:solidFill>
                  <a:srgbClr val="00D2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4" name="Rectangle 395"/>
                <p:cNvSpPr>
                  <a:spLocks noChangeArrowheads="1"/>
                </p:cNvSpPr>
                <p:nvPr/>
              </p:nvSpPr>
              <p:spPr bwMode="auto">
                <a:xfrm>
                  <a:off x="4470" y="1076"/>
                  <a:ext cx="2" cy="688"/>
                </a:xfrm>
                <a:prstGeom prst="rect">
                  <a:avLst/>
                </a:prstGeom>
                <a:solidFill>
                  <a:srgbClr val="00D3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5" name="Rectangle 396"/>
                <p:cNvSpPr>
                  <a:spLocks noChangeArrowheads="1"/>
                </p:cNvSpPr>
                <p:nvPr/>
              </p:nvSpPr>
              <p:spPr bwMode="auto">
                <a:xfrm>
                  <a:off x="4472" y="1076"/>
                  <a:ext cx="1" cy="688"/>
                </a:xfrm>
                <a:prstGeom prst="rect">
                  <a:avLst/>
                </a:prstGeom>
                <a:solidFill>
                  <a:srgbClr val="00D5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6" name="Rectangle 397"/>
                <p:cNvSpPr>
                  <a:spLocks noChangeArrowheads="1"/>
                </p:cNvSpPr>
                <p:nvPr/>
              </p:nvSpPr>
              <p:spPr bwMode="auto">
                <a:xfrm>
                  <a:off x="4473" y="1076"/>
                  <a:ext cx="2" cy="688"/>
                </a:xfrm>
                <a:prstGeom prst="rect">
                  <a:avLst/>
                </a:prstGeom>
                <a:solidFill>
                  <a:srgbClr val="00D5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7" name="Rectangle 398"/>
                <p:cNvSpPr>
                  <a:spLocks noChangeArrowheads="1"/>
                </p:cNvSpPr>
                <p:nvPr/>
              </p:nvSpPr>
              <p:spPr bwMode="auto">
                <a:xfrm>
                  <a:off x="4475" y="1076"/>
                  <a:ext cx="1" cy="688"/>
                </a:xfrm>
                <a:prstGeom prst="rect">
                  <a:avLst/>
                </a:prstGeom>
                <a:solidFill>
                  <a:srgbClr val="00D6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8" name="Rectangle 399"/>
                <p:cNvSpPr>
                  <a:spLocks noChangeArrowheads="1"/>
                </p:cNvSpPr>
                <p:nvPr/>
              </p:nvSpPr>
              <p:spPr bwMode="auto">
                <a:xfrm>
                  <a:off x="4476" y="1076"/>
                  <a:ext cx="2" cy="688"/>
                </a:xfrm>
                <a:prstGeom prst="rect">
                  <a:avLst/>
                </a:prstGeom>
                <a:solidFill>
                  <a:srgbClr val="00D8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9" name="Rectangle 400"/>
                <p:cNvSpPr>
                  <a:spLocks noChangeArrowheads="1"/>
                </p:cNvSpPr>
                <p:nvPr/>
              </p:nvSpPr>
              <p:spPr bwMode="auto">
                <a:xfrm>
                  <a:off x="4478" y="1076"/>
                  <a:ext cx="2" cy="688"/>
                </a:xfrm>
                <a:prstGeom prst="rect">
                  <a:avLst/>
                </a:prstGeom>
                <a:solidFill>
                  <a:srgbClr val="00D9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0" name="Rectangle 401"/>
                <p:cNvSpPr>
                  <a:spLocks noChangeArrowheads="1"/>
                </p:cNvSpPr>
                <p:nvPr/>
              </p:nvSpPr>
              <p:spPr bwMode="auto">
                <a:xfrm>
                  <a:off x="4480" y="1076"/>
                  <a:ext cx="1" cy="688"/>
                </a:xfrm>
                <a:prstGeom prst="rect">
                  <a:avLst/>
                </a:prstGeom>
                <a:solidFill>
                  <a:srgbClr val="00DA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1" name="Rectangle 402"/>
                <p:cNvSpPr>
                  <a:spLocks noChangeArrowheads="1"/>
                </p:cNvSpPr>
                <p:nvPr/>
              </p:nvSpPr>
              <p:spPr bwMode="auto">
                <a:xfrm>
                  <a:off x="4481" y="1076"/>
                  <a:ext cx="2" cy="688"/>
                </a:xfrm>
                <a:prstGeom prst="rect">
                  <a:avLst/>
                </a:prstGeom>
                <a:solidFill>
                  <a:srgbClr val="00DB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2" name="Rectangle 403"/>
                <p:cNvSpPr>
                  <a:spLocks noChangeArrowheads="1"/>
                </p:cNvSpPr>
                <p:nvPr/>
              </p:nvSpPr>
              <p:spPr bwMode="auto">
                <a:xfrm>
                  <a:off x="4483" y="1076"/>
                  <a:ext cx="1" cy="688"/>
                </a:xfrm>
                <a:prstGeom prst="rect">
                  <a:avLst/>
                </a:prstGeom>
                <a:solidFill>
                  <a:srgbClr val="00DC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3" name="Rectangle 404"/>
                <p:cNvSpPr>
                  <a:spLocks noChangeArrowheads="1"/>
                </p:cNvSpPr>
                <p:nvPr/>
              </p:nvSpPr>
              <p:spPr bwMode="auto">
                <a:xfrm>
                  <a:off x="4484" y="1076"/>
                  <a:ext cx="2" cy="688"/>
                </a:xfrm>
                <a:prstGeom prst="rect">
                  <a:avLst/>
                </a:prstGeom>
                <a:solidFill>
                  <a:srgbClr val="00DD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4" name="Rectangle 405"/>
                <p:cNvSpPr>
                  <a:spLocks noChangeArrowheads="1"/>
                </p:cNvSpPr>
                <p:nvPr/>
              </p:nvSpPr>
              <p:spPr bwMode="auto">
                <a:xfrm>
                  <a:off x="4486" y="1076"/>
                  <a:ext cx="2" cy="688"/>
                </a:xfrm>
                <a:prstGeom prst="rect">
                  <a:avLst/>
                </a:prstGeom>
                <a:solidFill>
                  <a:srgbClr val="00DE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5" name="Rectangle 406"/>
                <p:cNvSpPr>
                  <a:spLocks noChangeArrowheads="1"/>
                </p:cNvSpPr>
                <p:nvPr/>
              </p:nvSpPr>
              <p:spPr bwMode="auto">
                <a:xfrm>
                  <a:off x="4488" y="1076"/>
                  <a:ext cx="1" cy="688"/>
                </a:xfrm>
                <a:prstGeom prst="rect">
                  <a:avLst/>
                </a:prstGeom>
                <a:solidFill>
                  <a:srgbClr val="00DF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6" name="Rectangle 407"/>
                <p:cNvSpPr>
                  <a:spLocks noChangeArrowheads="1"/>
                </p:cNvSpPr>
                <p:nvPr/>
              </p:nvSpPr>
              <p:spPr bwMode="auto">
                <a:xfrm>
                  <a:off x="4489" y="1076"/>
                  <a:ext cx="2" cy="688"/>
                </a:xfrm>
                <a:prstGeom prst="rect">
                  <a:avLst/>
                </a:prstGeom>
                <a:solidFill>
                  <a:srgbClr val="00E0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7" name="Rectangle 408"/>
                <p:cNvSpPr>
                  <a:spLocks noChangeArrowheads="1"/>
                </p:cNvSpPr>
                <p:nvPr/>
              </p:nvSpPr>
              <p:spPr bwMode="auto">
                <a:xfrm>
                  <a:off x="4491" y="1076"/>
                  <a:ext cx="2" cy="688"/>
                </a:xfrm>
                <a:prstGeom prst="rect">
                  <a:avLst/>
                </a:prstGeom>
                <a:solidFill>
                  <a:srgbClr val="00E1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8" name="Rectangle 409"/>
                <p:cNvSpPr>
                  <a:spLocks noChangeArrowheads="1"/>
                </p:cNvSpPr>
                <p:nvPr/>
              </p:nvSpPr>
              <p:spPr bwMode="auto">
                <a:xfrm>
                  <a:off x="4493" y="1076"/>
                  <a:ext cx="1" cy="688"/>
                </a:xfrm>
                <a:prstGeom prst="rect">
                  <a:avLst/>
                </a:prstGeom>
                <a:solidFill>
                  <a:srgbClr val="00E2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9" name="Rectangle 410"/>
                <p:cNvSpPr>
                  <a:spLocks noChangeArrowheads="1"/>
                </p:cNvSpPr>
                <p:nvPr/>
              </p:nvSpPr>
              <p:spPr bwMode="auto">
                <a:xfrm>
                  <a:off x="4494" y="1076"/>
                  <a:ext cx="2" cy="688"/>
                </a:xfrm>
                <a:prstGeom prst="rect">
                  <a:avLst/>
                </a:prstGeom>
                <a:solidFill>
                  <a:srgbClr val="00E3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0" name="Rectangle 411"/>
                <p:cNvSpPr>
                  <a:spLocks noChangeArrowheads="1"/>
                </p:cNvSpPr>
                <p:nvPr/>
              </p:nvSpPr>
              <p:spPr bwMode="auto">
                <a:xfrm>
                  <a:off x="4496" y="1076"/>
                  <a:ext cx="1" cy="688"/>
                </a:xfrm>
                <a:prstGeom prst="rect">
                  <a:avLst/>
                </a:prstGeom>
                <a:solidFill>
                  <a:srgbClr val="00E4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1" name="Rectangle 412"/>
                <p:cNvSpPr>
                  <a:spLocks noChangeArrowheads="1"/>
                </p:cNvSpPr>
                <p:nvPr/>
              </p:nvSpPr>
              <p:spPr bwMode="auto">
                <a:xfrm>
                  <a:off x="4497" y="1076"/>
                  <a:ext cx="2" cy="688"/>
                </a:xfrm>
                <a:prstGeom prst="rect">
                  <a:avLst/>
                </a:prstGeom>
                <a:solidFill>
                  <a:srgbClr val="00E5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2" name="Rectangle 413"/>
                <p:cNvSpPr>
                  <a:spLocks noChangeArrowheads="1"/>
                </p:cNvSpPr>
                <p:nvPr/>
              </p:nvSpPr>
              <p:spPr bwMode="auto">
                <a:xfrm>
                  <a:off x="4499" y="1076"/>
                  <a:ext cx="2" cy="688"/>
                </a:xfrm>
                <a:prstGeom prst="rect">
                  <a:avLst/>
                </a:prstGeom>
                <a:solidFill>
                  <a:srgbClr val="00E6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3" name="Rectangle 414"/>
                <p:cNvSpPr>
                  <a:spLocks noChangeArrowheads="1"/>
                </p:cNvSpPr>
                <p:nvPr/>
              </p:nvSpPr>
              <p:spPr bwMode="auto">
                <a:xfrm>
                  <a:off x="4501" y="1076"/>
                  <a:ext cx="1" cy="688"/>
                </a:xfrm>
                <a:prstGeom prst="rect">
                  <a:avLst/>
                </a:prstGeom>
                <a:solidFill>
                  <a:srgbClr val="00E6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4" name="Rectangle 415"/>
                <p:cNvSpPr>
                  <a:spLocks noChangeArrowheads="1"/>
                </p:cNvSpPr>
                <p:nvPr/>
              </p:nvSpPr>
              <p:spPr bwMode="auto">
                <a:xfrm>
                  <a:off x="4502" y="1076"/>
                  <a:ext cx="2" cy="688"/>
                </a:xfrm>
                <a:prstGeom prst="rect">
                  <a:avLst/>
                </a:prstGeom>
                <a:solidFill>
                  <a:srgbClr val="00E7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5" name="Rectangle 416"/>
                <p:cNvSpPr>
                  <a:spLocks noChangeArrowheads="1"/>
                </p:cNvSpPr>
                <p:nvPr/>
              </p:nvSpPr>
              <p:spPr bwMode="auto">
                <a:xfrm>
                  <a:off x="4504" y="1076"/>
                  <a:ext cx="1" cy="688"/>
                </a:xfrm>
                <a:prstGeom prst="rect">
                  <a:avLst/>
                </a:prstGeom>
                <a:solidFill>
                  <a:srgbClr val="00E8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6" name="Rectangle 417"/>
                <p:cNvSpPr>
                  <a:spLocks noChangeArrowheads="1"/>
                </p:cNvSpPr>
                <p:nvPr/>
              </p:nvSpPr>
              <p:spPr bwMode="auto">
                <a:xfrm>
                  <a:off x="4505" y="1076"/>
                  <a:ext cx="2" cy="688"/>
                </a:xfrm>
                <a:prstGeom prst="rect">
                  <a:avLst/>
                </a:prstGeom>
                <a:solidFill>
                  <a:srgbClr val="00E9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7" name="Rectangle 418"/>
                <p:cNvSpPr>
                  <a:spLocks noChangeArrowheads="1"/>
                </p:cNvSpPr>
                <p:nvPr/>
              </p:nvSpPr>
              <p:spPr bwMode="auto">
                <a:xfrm>
                  <a:off x="4507" y="1076"/>
                  <a:ext cx="2" cy="688"/>
                </a:xfrm>
                <a:prstGeom prst="rect">
                  <a:avLst/>
                </a:prstGeom>
                <a:solidFill>
                  <a:srgbClr val="00E9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8" name="Rectangle 419"/>
                <p:cNvSpPr>
                  <a:spLocks noChangeArrowheads="1"/>
                </p:cNvSpPr>
                <p:nvPr/>
              </p:nvSpPr>
              <p:spPr bwMode="auto">
                <a:xfrm>
                  <a:off x="4509" y="1076"/>
                  <a:ext cx="1" cy="688"/>
                </a:xfrm>
                <a:prstGeom prst="rect">
                  <a:avLst/>
                </a:prstGeom>
                <a:solidFill>
                  <a:srgbClr val="00EA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9" name="Rectangle 420"/>
                <p:cNvSpPr>
                  <a:spLocks noChangeArrowheads="1"/>
                </p:cNvSpPr>
                <p:nvPr/>
              </p:nvSpPr>
              <p:spPr bwMode="auto">
                <a:xfrm>
                  <a:off x="4510" y="1076"/>
                  <a:ext cx="2" cy="688"/>
                </a:xfrm>
                <a:prstGeom prst="rect">
                  <a:avLst/>
                </a:prstGeom>
                <a:solidFill>
                  <a:srgbClr val="00EB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0" name="Rectangle 421"/>
                <p:cNvSpPr>
                  <a:spLocks noChangeArrowheads="1"/>
                </p:cNvSpPr>
                <p:nvPr/>
              </p:nvSpPr>
              <p:spPr bwMode="auto">
                <a:xfrm>
                  <a:off x="4512" y="1076"/>
                  <a:ext cx="1" cy="688"/>
                </a:xfrm>
                <a:prstGeom prst="rect">
                  <a:avLst/>
                </a:prstGeom>
                <a:solidFill>
                  <a:srgbClr val="00EC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1" name="Rectangle 422"/>
                <p:cNvSpPr>
                  <a:spLocks noChangeArrowheads="1"/>
                </p:cNvSpPr>
                <p:nvPr/>
              </p:nvSpPr>
              <p:spPr bwMode="auto">
                <a:xfrm>
                  <a:off x="4513" y="1076"/>
                  <a:ext cx="2" cy="688"/>
                </a:xfrm>
                <a:prstGeom prst="rect">
                  <a:avLst/>
                </a:prstGeom>
                <a:solidFill>
                  <a:srgbClr val="00ED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2" name="Rectangle 423"/>
                <p:cNvSpPr>
                  <a:spLocks noChangeArrowheads="1"/>
                </p:cNvSpPr>
                <p:nvPr/>
              </p:nvSpPr>
              <p:spPr bwMode="auto">
                <a:xfrm>
                  <a:off x="4515" y="1076"/>
                  <a:ext cx="2" cy="688"/>
                </a:xfrm>
                <a:prstGeom prst="rect">
                  <a:avLst/>
                </a:prstGeom>
                <a:solidFill>
                  <a:srgbClr val="00ED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3" name="Rectangle 424"/>
                <p:cNvSpPr>
                  <a:spLocks noChangeArrowheads="1"/>
                </p:cNvSpPr>
                <p:nvPr/>
              </p:nvSpPr>
              <p:spPr bwMode="auto">
                <a:xfrm>
                  <a:off x="4517" y="1076"/>
                  <a:ext cx="1" cy="688"/>
                </a:xfrm>
                <a:prstGeom prst="rect">
                  <a:avLst/>
                </a:prstGeom>
                <a:solidFill>
                  <a:srgbClr val="00EE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4" name="Rectangle 425"/>
                <p:cNvSpPr>
                  <a:spLocks noChangeArrowheads="1"/>
                </p:cNvSpPr>
                <p:nvPr/>
              </p:nvSpPr>
              <p:spPr bwMode="auto">
                <a:xfrm>
                  <a:off x="4518" y="1076"/>
                  <a:ext cx="2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5" name="Rectangle 426"/>
                <p:cNvSpPr>
                  <a:spLocks noChangeArrowheads="1"/>
                </p:cNvSpPr>
                <p:nvPr/>
              </p:nvSpPr>
              <p:spPr bwMode="auto">
                <a:xfrm>
                  <a:off x="4520" y="1076"/>
                  <a:ext cx="2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6" name="Rectangle 427"/>
                <p:cNvSpPr>
                  <a:spLocks noChangeArrowheads="1"/>
                </p:cNvSpPr>
                <p:nvPr/>
              </p:nvSpPr>
              <p:spPr bwMode="auto">
                <a:xfrm>
                  <a:off x="4522" y="1076"/>
                  <a:ext cx="1" cy="688"/>
                </a:xfrm>
                <a:prstGeom prst="rect">
                  <a:avLst/>
                </a:prstGeom>
                <a:solidFill>
                  <a:srgbClr val="00F0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7" name="Rectangle 428"/>
                <p:cNvSpPr>
                  <a:spLocks noChangeArrowheads="1"/>
                </p:cNvSpPr>
                <p:nvPr/>
              </p:nvSpPr>
              <p:spPr bwMode="auto">
                <a:xfrm>
                  <a:off x="4523" y="1076"/>
                  <a:ext cx="2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8" name="Rectangle 429"/>
                <p:cNvSpPr>
                  <a:spLocks noChangeArrowheads="1"/>
                </p:cNvSpPr>
                <p:nvPr/>
              </p:nvSpPr>
              <p:spPr bwMode="auto">
                <a:xfrm>
                  <a:off x="4525" y="1076"/>
                  <a:ext cx="1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9" name="Rectangle 430"/>
                <p:cNvSpPr>
                  <a:spLocks noChangeArrowheads="1"/>
                </p:cNvSpPr>
                <p:nvPr/>
              </p:nvSpPr>
              <p:spPr bwMode="auto">
                <a:xfrm>
                  <a:off x="4526" y="1076"/>
                  <a:ext cx="2" cy="688"/>
                </a:xfrm>
                <a:prstGeom prst="rect">
                  <a:avLst/>
                </a:prstGeom>
                <a:solidFill>
                  <a:srgbClr val="00F1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0" name="Rectangle 431"/>
                <p:cNvSpPr>
                  <a:spLocks noChangeArrowheads="1"/>
                </p:cNvSpPr>
                <p:nvPr/>
              </p:nvSpPr>
              <p:spPr bwMode="auto">
                <a:xfrm>
                  <a:off x="4528" y="1076"/>
                  <a:ext cx="2" cy="688"/>
                </a:xfrm>
                <a:prstGeom prst="rect">
                  <a:avLst/>
                </a:prstGeom>
                <a:solidFill>
                  <a:srgbClr val="00F2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1" name="Rectangle 432"/>
                <p:cNvSpPr>
                  <a:spLocks noChangeArrowheads="1"/>
                </p:cNvSpPr>
                <p:nvPr/>
              </p:nvSpPr>
              <p:spPr bwMode="auto">
                <a:xfrm>
                  <a:off x="4530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2" name="Rectangle 433"/>
                <p:cNvSpPr>
                  <a:spLocks noChangeArrowheads="1"/>
                </p:cNvSpPr>
                <p:nvPr/>
              </p:nvSpPr>
              <p:spPr bwMode="auto">
                <a:xfrm>
                  <a:off x="4531" y="1076"/>
                  <a:ext cx="2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3" name="Rectangle 434"/>
                <p:cNvSpPr>
                  <a:spLocks noChangeArrowheads="1"/>
                </p:cNvSpPr>
                <p:nvPr/>
              </p:nvSpPr>
              <p:spPr bwMode="auto">
                <a:xfrm>
                  <a:off x="4533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4" name="Rectangle 435"/>
                <p:cNvSpPr>
                  <a:spLocks noChangeArrowheads="1"/>
                </p:cNvSpPr>
                <p:nvPr/>
              </p:nvSpPr>
              <p:spPr bwMode="auto">
                <a:xfrm>
                  <a:off x="4534" y="1076"/>
                  <a:ext cx="2" cy="688"/>
                </a:xfrm>
                <a:prstGeom prst="rect">
                  <a:avLst/>
                </a:prstGeom>
                <a:solidFill>
                  <a:srgbClr val="00F4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5" name="Rectangle 436"/>
                <p:cNvSpPr>
                  <a:spLocks noChangeArrowheads="1"/>
                </p:cNvSpPr>
                <p:nvPr/>
              </p:nvSpPr>
              <p:spPr bwMode="auto">
                <a:xfrm>
                  <a:off x="4536" y="1076"/>
                  <a:ext cx="2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6" name="Rectangle 437"/>
                <p:cNvSpPr>
                  <a:spLocks noChangeArrowheads="1"/>
                </p:cNvSpPr>
                <p:nvPr/>
              </p:nvSpPr>
              <p:spPr bwMode="auto">
                <a:xfrm>
                  <a:off x="4538" y="1076"/>
                  <a:ext cx="1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7" name="Rectangle 438"/>
                <p:cNvSpPr>
                  <a:spLocks noChangeArrowheads="1"/>
                </p:cNvSpPr>
                <p:nvPr/>
              </p:nvSpPr>
              <p:spPr bwMode="auto">
                <a:xfrm>
                  <a:off x="4539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8" name="Rectangle 439"/>
                <p:cNvSpPr>
                  <a:spLocks noChangeArrowheads="1"/>
                </p:cNvSpPr>
                <p:nvPr/>
              </p:nvSpPr>
              <p:spPr bwMode="auto">
                <a:xfrm>
                  <a:off x="4541" y="1076"/>
                  <a:ext cx="1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9" name="Rectangle 440"/>
                <p:cNvSpPr>
                  <a:spLocks noChangeArrowheads="1"/>
                </p:cNvSpPr>
                <p:nvPr/>
              </p:nvSpPr>
              <p:spPr bwMode="auto">
                <a:xfrm>
                  <a:off x="4542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0" name="Rectangle 441"/>
                <p:cNvSpPr>
                  <a:spLocks noChangeArrowheads="1"/>
                </p:cNvSpPr>
                <p:nvPr/>
              </p:nvSpPr>
              <p:spPr bwMode="auto">
                <a:xfrm>
                  <a:off x="4544" y="1076"/>
                  <a:ext cx="2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1" name="Rectangle 442"/>
                <p:cNvSpPr>
                  <a:spLocks noChangeArrowheads="1"/>
                </p:cNvSpPr>
                <p:nvPr/>
              </p:nvSpPr>
              <p:spPr bwMode="auto">
                <a:xfrm>
                  <a:off x="4546" y="1076"/>
                  <a:ext cx="1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2" name="Rectangle 443"/>
                <p:cNvSpPr>
                  <a:spLocks noChangeArrowheads="1"/>
                </p:cNvSpPr>
                <p:nvPr/>
              </p:nvSpPr>
              <p:spPr bwMode="auto">
                <a:xfrm>
                  <a:off x="4547" y="1076"/>
                  <a:ext cx="2" cy="688"/>
                </a:xfrm>
                <a:prstGeom prst="rect">
                  <a:avLst/>
                </a:prstGeom>
                <a:solidFill>
                  <a:srgbClr val="00F8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3" name="Rectangle 444"/>
                <p:cNvSpPr>
                  <a:spLocks noChangeArrowheads="1"/>
                </p:cNvSpPr>
                <p:nvPr/>
              </p:nvSpPr>
              <p:spPr bwMode="auto">
                <a:xfrm>
                  <a:off x="4549" y="1076"/>
                  <a:ext cx="1" cy="688"/>
                </a:xfrm>
                <a:prstGeom prst="rect">
                  <a:avLst/>
                </a:prstGeom>
                <a:solidFill>
                  <a:srgbClr val="00F8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4" name="Rectangle 445"/>
                <p:cNvSpPr>
                  <a:spLocks noChangeArrowheads="1"/>
                </p:cNvSpPr>
                <p:nvPr/>
              </p:nvSpPr>
              <p:spPr bwMode="auto">
                <a:xfrm>
                  <a:off x="4550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5" name="Rectangle 446"/>
                <p:cNvSpPr>
                  <a:spLocks noChangeArrowheads="1"/>
                </p:cNvSpPr>
                <p:nvPr/>
              </p:nvSpPr>
              <p:spPr bwMode="auto">
                <a:xfrm>
                  <a:off x="4552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6" name="Rectangle 447"/>
                <p:cNvSpPr>
                  <a:spLocks noChangeArrowheads="1"/>
                </p:cNvSpPr>
                <p:nvPr/>
              </p:nvSpPr>
              <p:spPr bwMode="auto">
                <a:xfrm>
                  <a:off x="4554" y="1076"/>
                  <a:ext cx="1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7" name="Rectangle 448"/>
                <p:cNvSpPr>
                  <a:spLocks noChangeArrowheads="1"/>
                </p:cNvSpPr>
                <p:nvPr/>
              </p:nvSpPr>
              <p:spPr bwMode="auto">
                <a:xfrm>
                  <a:off x="4555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8" name="Rectangle 449"/>
                <p:cNvSpPr>
                  <a:spLocks noChangeArrowheads="1"/>
                </p:cNvSpPr>
                <p:nvPr/>
              </p:nvSpPr>
              <p:spPr bwMode="auto">
                <a:xfrm>
                  <a:off x="4557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9" name="Rectangle 450"/>
                <p:cNvSpPr>
                  <a:spLocks noChangeArrowheads="1"/>
                </p:cNvSpPr>
                <p:nvPr/>
              </p:nvSpPr>
              <p:spPr bwMode="auto">
                <a:xfrm>
                  <a:off x="4559" y="1076"/>
                  <a:ext cx="1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0" name="Rectangle 451"/>
                <p:cNvSpPr>
                  <a:spLocks noChangeArrowheads="1"/>
                </p:cNvSpPr>
                <p:nvPr/>
              </p:nvSpPr>
              <p:spPr bwMode="auto">
                <a:xfrm>
                  <a:off x="4560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1" name="Rectangle 452"/>
                <p:cNvSpPr>
                  <a:spLocks noChangeArrowheads="1"/>
                </p:cNvSpPr>
                <p:nvPr/>
              </p:nvSpPr>
              <p:spPr bwMode="auto">
                <a:xfrm>
                  <a:off x="4562" y="1076"/>
                  <a:ext cx="1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2" name="Rectangle 453"/>
                <p:cNvSpPr>
                  <a:spLocks noChangeArrowheads="1"/>
                </p:cNvSpPr>
                <p:nvPr/>
              </p:nvSpPr>
              <p:spPr bwMode="auto">
                <a:xfrm>
                  <a:off x="4563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3" name="Rectangle 454"/>
                <p:cNvSpPr>
                  <a:spLocks noChangeArrowheads="1"/>
                </p:cNvSpPr>
                <p:nvPr/>
              </p:nvSpPr>
              <p:spPr bwMode="auto">
                <a:xfrm>
                  <a:off x="4565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4" name="Rectangle 455"/>
                <p:cNvSpPr>
                  <a:spLocks noChangeArrowheads="1"/>
                </p:cNvSpPr>
                <p:nvPr/>
              </p:nvSpPr>
              <p:spPr bwMode="auto">
                <a:xfrm>
                  <a:off x="4567" y="1076"/>
                  <a:ext cx="1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5" name="Rectangle 456"/>
                <p:cNvSpPr>
                  <a:spLocks noChangeArrowheads="1"/>
                </p:cNvSpPr>
                <p:nvPr/>
              </p:nvSpPr>
              <p:spPr bwMode="auto">
                <a:xfrm>
                  <a:off x="4568" y="1076"/>
                  <a:ext cx="2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6" name="Rectangle 457"/>
                <p:cNvSpPr>
                  <a:spLocks noChangeArrowheads="1"/>
                </p:cNvSpPr>
                <p:nvPr/>
              </p:nvSpPr>
              <p:spPr bwMode="auto">
                <a:xfrm>
                  <a:off x="4570" y="1076"/>
                  <a:ext cx="1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7" name="Rectangle 458"/>
                <p:cNvSpPr>
                  <a:spLocks noChangeArrowheads="1"/>
                </p:cNvSpPr>
                <p:nvPr/>
              </p:nvSpPr>
              <p:spPr bwMode="auto">
                <a:xfrm>
                  <a:off x="4571" y="1076"/>
                  <a:ext cx="2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8" name="Rectangle 459"/>
                <p:cNvSpPr>
                  <a:spLocks noChangeArrowheads="1"/>
                </p:cNvSpPr>
                <p:nvPr/>
              </p:nvSpPr>
              <p:spPr bwMode="auto">
                <a:xfrm>
                  <a:off x="4573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9" name="Rectangle 460"/>
                <p:cNvSpPr>
                  <a:spLocks noChangeArrowheads="1"/>
                </p:cNvSpPr>
                <p:nvPr/>
              </p:nvSpPr>
              <p:spPr bwMode="auto">
                <a:xfrm>
                  <a:off x="4575" y="1076"/>
                  <a:ext cx="1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0" name="Rectangle 461"/>
                <p:cNvSpPr>
                  <a:spLocks noChangeArrowheads="1"/>
                </p:cNvSpPr>
                <p:nvPr/>
              </p:nvSpPr>
              <p:spPr bwMode="auto">
                <a:xfrm>
                  <a:off x="4576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1" name="Rectangle 462"/>
                <p:cNvSpPr>
                  <a:spLocks noChangeArrowheads="1"/>
                </p:cNvSpPr>
                <p:nvPr/>
              </p:nvSpPr>
              <p:spPr bwMode="auto">
                <a:xfrm>
                  <a:off x="4578" y="1076"/>
                  <a:ext cx="1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2" name="Rectangle 463"/>
                <p:cNvSpPr>
                  <a:spLocks noChangeArrowheads="1"/>
                </p:cNvSpPr>
                <p:nvPr/>
              </p:nvSpPr>
              <p:spPr bwMode="auto">
                <a:xfrm>
                  <a:off x="4579" y="1076"/>
                  <a:ext cx="2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3" name="Rectangle 464"/>
                <p:cNvSpPr>
                  <a:spLocks noChangeArrowheads="1"/>
                </p:cNvSpPr>
                <p:nvPr/>
              </p:nvSpPr>
              <p:spPr bwMode="auto">
                <a:xfrm>
                  <a:off x="4581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4" name="Rectangle 465"/>
                <p:cNvSpPr>
                  <a:spLocks noChangeArrowheads="1"/>
                </p:cNvSpPr>
                <p:nvPr/>
              </p:nvSpPr>
              <p:spPr bwMode="auto">
                <a:xfrm>
                  <a:off x="4583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5" name="Rectangle 466"/>
                <p:cNvSpPr>
                  <a:spLocks noChangeArrowheads="1"/>
                </p:cNvSpPr>
                <p:nvPr/>
              </p:nvSpPr>
              <p:spPr bwMode="auto">
                <a:xfrm>
                  <a:off x="4584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6" name="Rectangle 467"/>
                <p:cNvSpPr>
                  <a:spLocks noChangeArrowheads="1"/>
                </p:cNvSpPr>
                <p:nvPr/>
              </p:nvSpPr>
              <p:spPr bwMode="auto">
                <a:xfrm>
                  <a:off x="4586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7" name="Rectangle 468"/>
                <p:cNvSpPr>
                  <a:spLocks noChangeArrowheads="1"/>
                </p:cNvSpPr>
                <p:nvPr/>
              </p:nvSpPr>
              <p:spPr bwMode="auto">
                <a:xfrm>
                  <a:off x="4587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8" name="Rectangle 469"/>
                <p:cNvSpPr>
                  <a:spLocks noChangeArrowheads="1"/>
                </p:cNvSpPr>
                <p:nvPr/>
              </p:nvSpPr>
              <p:spPr bwMode="auto">
                <a:xfrm>
                  <a:off x="4589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9" name="Rectangle 470"/>
                <p:cNvSpPr>
                  <a:spLocks noChangeArrowheads="1"/>
                </p:cNvSpPr>
                <p:nvPr/>
              </p:nvSpPr>
              <p:spPr bwMode="auto">
                <a:xfrm>
                  <a:off x="4591" y="1076"/>
                  <a:ext cx="1" cy="688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0" name="Rectangle 471"/>
                <p:cNvSpPr>
                  <a:spLocks noChangeArrowheads="1"/>
                </p:cNvSpPr>
                <p:nvPr/>
              </p:nvSpPr>
              <p:spPr bwMode="auto">
                <a:xfrm>
                  <a:off x="4592" y="1076"/>
                  <a:ext cx="2" cy="688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1" name="Rectangle 472"/>
                <p:cNvSpPr>
                  <a:spLocks noChangeArrowheads="1"/>
                </p:cNvSpPr>
                <p:nvPr/>
              </p:nvSpPr>
              <p:spPr bwMode="auto">
                <a:xfrm>
                  <a:off x="4594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2" name="Rectangle 473"/>
                <p:cNvSpPr>
                  <a:spLocks noChangeArrowheads="1"/>
                </p:cNvSpPr>
                <p:nvPr/>
              </p:nvSpPr>
              <p:spPr bwMode="auto">
                <a:xfrm>
                  <a:off x="4596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3" name="Rectangle 474"/>
                <p:cNvSpPr>
                  <a:spLocks noChangeArrowheads="1"/>
                </p:cNvSpPr>
                <p:nvPr/>
              </p:nvSpPr>
              <p:spPr bwMode="auto">
                <a:xfrm>
                  <a:off x="4597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4" name="Rectangle 475"/>
                <p:cNvSpPr>
                  <a:spLocks noChangeArrowheads="1"/>
                </p:cNvSpPr>
                <p:nvPr/>
              </p:nvSpPr>
              <p:spPr bwMode="auto">
                <a:xfrm>
                  <a:off x="4599" y="1076"/>
                  <a:ext cx="1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5" name="Rectangle 476"/>
                <p:cNvSpPr>
                  <a:spLocks noChangeArrowheads="1"/>
                </p:cNvSpPr>
                <p:nvPr/>
              </p:nvSpPr>
              <p:spPr bwMode="auto">
                <a:xfrm>
                  <a:off x="4600" y="1076"/>
                  <a:ext cx="2" cy="688"/>
                </a:xfrm>
                <a:prstGeom prst="rect">
                  <a:avLst/>
                </a:prstGeom>
                <a:solidFill>
                  <a:srgbClr val="00FE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6" name="Rectangle 477"/>
                <p:cNvSpPr>
                  <a:spLocks noChangeArrowheads="1"/>
                </p:cNvSpPr>
                <p:nvPr/>
              </p:nvSpPr>
              <p:spPr bwMode="auto">
                <a:xfrm>
                  <a:off x="4602" y="1076"/>
                  <a:ext cx="2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7" name="Rectangle 478"/>
                <p:cNvSpPr>
                  <a:spLocks noChangeArrowheads="1"/>
                </p:cNvSpPr>
                <p:nvPr/>
              </p:nvSpPr>
              <p:spPr bwMode="auto">
                <a:xfrm>
                  <a:off x="4604" y="1076"/>
                  <a:ext cx="1" cy="688"/>
                </a:xfrm>
                <a:prstGeom prst="rect">
                  <a:avLst/>
                </a:prstGeom>
                <a:solidFill>
                  <a:srgbClr val="00FDF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8" name="Rectangle 479"/>
                <p:cNvSpPr>
                  <a:spLocks noChangeArrowheads="1"/>
                </p:cNvSpPr>
                <p:nvPr/>
              </p:nvSpPr>
              <p:spPr bwMode="auto">
                <a:xfrm>
                  <a:off x="4605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9" name="Rectangle 480"/>
                <p:cNvSpPr>
                  <a:spLocks noChangeArrowheads="1"/>
                </p:cNvSpPr>
                <p:nvPr/>
              </p:nvSpPr>
              <p:spPr bwMode="auto">
                <a:xfrm>
                  <a:off x="4607" y="1076"/>
                  <a:ext cx="1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5" name="Group 481"/>
              <p:cNvGrpSpPr>
                <a:grpSpLocks/>
              </p:cNvGrpSpPr>
              <p:nvPr/>
            </p:nvGrpSpPr>
            <p:grpSpPr bwMode="auto">
              <a:xfrm>
                <a:off x="4233" y="784"/>
                <a:ext cx="720" cy="1230"/>
                <a:chOff x="4233" y="784"/>
                <a:chExt cx="720" cy="1230"/>
              </a:xfrm>
            </p:grpSpPr>
            <p:sp>
              <p:nvSpPr>
                <p:cNvPr id="670" name="Rectangle 482"/>
                <p:cNvSpPr>
                  <a:spLocks noChangeArrowheads="1"/>
                </p:cNvSpPr>
                <p:nvPr/>
              </p:nvSpPr>
              <p:spPr bwMode="auto">
                <a:xfrm>
                  <a:off x="4608" y="1076"/>
                  <a:ext cx="2" cy="688"/>
                </a:xfrm>
                <a:prstGeom prst="rect">
                  <a:avLst/>
                </a:prstGeom>
                <a:solidFill>
                  <a:srgbClr val="00FD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1" name="Rectangle 483"/>
                <p:cNvSpPr>
                  <a:spLocks noChangeArrowheads="1"/>
                </p:cNvSpPr>
                <p:nvPr/>
              </p:nvSpPr>
              <p:spPr bwMode="auto">
                <a:xfrm>
                  <a:off x="4610" y="1076"/>
                  <a:ext cx="2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2" name="Rectangle 484"/>
                <p:cNvSpPr>
                  <a:spLocks noChangeArrowheads="1"/>
                </p:cNvSpPr>
                <p:nvPr/>
              </p:nvSpPr>
              <p:spPr bwMode="auto">
                <a:xfrm>
                  <a:off x="4612" y="1076"/>
                  <a:ext cx="1" cy="688"/>
                </a:xfrm>
                <a:prstGeom prst="rect">
                  <a:avLst/>
                </a:prstGeom>
                <a:solidFill>
                  <a:srgbClr val="00FCF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3" name="Rectangle 485"/>
                <p:cNvSpPr>
                  <a:spLocks noChangeArrowheads="1"/>
                </p:cNvSpPr>
                <p:nvPr/>
              </p:nvSpPr>
              <p:spPr bwMode="auto">
                <a:xfrm>
                  <a:off x="4613" y="1076"/>
                  <a:ext cx="2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4" name="Rectangle 486"/>
                <p:cNvSpPr>
                  <a:spLocks noChangeArrowheads="1"/>
                </p:cNvSpPr>
                <p:nvPr/>
              </p:nvSpPr>
              <p:spPr bwMode="auto">
                <a:xfrm>
                  <a:off x="4615" y="1076"/>
                  <a:ext cx="1" cy="688"/>
                </a:xfrm>
                <a:prstGeom prst="rect">
                  <a:avLst/>
                </a:prstGeom>
                <a:solidFill>
                  <a:srgbClr val="00FC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5" name="Rectangle 487"/>
                <p:cNvSpPr>
                  <a:spLocks noChangeArrowheads="1"/>
                </p:cNvSpPr>
                <p:nvPr/>
              </p:nvSpPr>
              <p:spPr bwMode="auto">
                <a:xfrm>
                  <a:off x="4616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6" name="Rectangle 488"/>
                <p:cNvSpPr>
                  <a:spLocks noChangeArrowheads="1"/>
                </p:cNvSpPr>
                <p:nvPr/>
              </p:nvSpPr>
              <p:spPr bwMode="auto">
                <a:xfrm>
                  <a:off x="4618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7" name="Rectangle 489"/>
                <p:cNvSpPr>
                  <a:spLocks noChangeArrowheads="1"/>
                </p:cNvSpPr>
                <p:nvPr/>
              </p:nvSpPr>
              <p:spPr bwMode="auto">
                <a:xfrm>
                  <a:off x="4620" y="1076"/>
                  <a:ext cx="1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8" name="Rectangle 490"/>
                <p:cNvSpPr>
                  <a:spLocks noChangeArrowheads="1"/>
                </p:cNvSpPr>
                <p:nvPr/>
              </p:nvSpPr>
              <p:spPr bwMode="auto">
                <a:xfrm>
                  <a:off x="4621" y="1076"/>
                  <a:ext cx="2" cy="688"/>
                </a:xfrm>
                <a:prstGeom prst="rect">
                  <a:avLst/>
                </a:prstGeom>
                <a:solidFill>
                  <a:srgbClr val="00FBF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79" name="Rectangle 491"/>
                <p:cNvSpPr>
                  <a:spLocks noChangeArrowheads="1"/>
                </p:cNvSpPr>
                <p:nvPr/>
              </p:nvSpPr>
              <p:spPr bwMode="auto">
                <a:xfrm>
                  <a:off x="4623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0" name="Rectangle 492"/>
                <p:cNvSpPr>
                  <a:spLocks noChangeArrowheads="1"/>
                </p:cNvSpPr>
                <p:nvPr/>
              </p:nvSpPr>
              <p:spPr bwMode="auto">
                <a:xfrm>
                  <a:off x="4625" y="1076"/>
                  <a:ext cx="1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1" name="Rectangle 493"/>
                <p:cNvSpPr>
                  <a:spLocks noChangeArrowheads="1"/>
                </p:cNvSpPr>
                <p:nvPr/>
              </p:nvSpPr>
              <p:spPr bwMode="auto">
                <a:xfrm>
                  <a:off x="4626" y="1076"/>
                  <a:ext cx="2" cy="688"/>
                </a:xfrm>
                <a:prstGeom prst="rect">
                  <a:avLst/>
                </a:prstGeom>
                <a:solidFill>
                  <a:srgbClr val="00FAF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2" name="Rectangle 494"/>
                <p:cNvSpPr>
                  <a:spLocks noChangeArrowheads="1"/>
                </p:cNvSpPr>
                <p:nvPr/>
              </p:nvSpPr>
              <p:spPr bwMode="auto">
                <a:xfrm>
                  <a:off x="4628" y="1076"/>
                  <a:ext cx="1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3" name="Rectangle 495"/>
                <p:cNvSpPr>
                  <a:spLocks noChangeArrowheads="1"/>
                </p:cNvSpPr>
                <p:nvPr/>
              </p:nvSpPr>
              <p:spPr bwMode="auto">
                <a:xfrm>
                  <a:off x="4629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4" name="Rectangle 496"/>
                <p:cNvSpPr>
                  <a:spLocks noChangeArrowheads="1"/>
                </p:cNvSpPr>
                <p:nvPr/>
              </p:nvSpPr>
              <p:spPr bwMode="auto">
                <a:xfrm>
                  <a:off x="4631" y="1076"/>
                  <a:ext cx="2" cy="688"/>
                </a:xfrm>
                <a:prstGeom prst="rect">
                  <a:avLst/>
                </a:prstGeom>
                <a:solidFill>
                  <a:srgbClr val="00F9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5" name="Rectangle 497"/>
                <p:cNvSpPr>
                  <a:spLocks noChangeArrowheads="1"/>
                </p:cNvSpPr>
                <p:nvPr/>
              </p:nvSpPr>
              <p:spPr bwMode="auto">
                <a:xfrm>
                  <a:off x="4633" y="1076"/>
                  <a:ext cx="1" cy="688"/>
                </a:xfrm>
                <a:prstGeom prst="rect">
                  <a:avLst/>
                </a:prstGeom>
                <a:solidFill>
                  <a:srgbClr val="00F8F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6" name="Rectangle 498"/>
                <p:cNvSpPr>
                  <a:spLocks noChangeArrowheads="1"/>
                </p:cNvSpPr>
                <p:nvPr/>
              </p:nvSpPr>
              <p:spPr bwMode="auto">
                <a:xfrm>
                  <a:off x="4634" y="1076"/>
                  <a:ext cx="2" cy="688"/>
                </a:xfrm>
                <a:prstGeom prst="rect">
                  <a:avLst/>
                </a:prstGeom>
                <a:solidFill>
                  <a:srgbClr val="00F8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7" name="Rectangle 499"/>
                <p:cNvSpPr>
                  <a:spLocks noChangeArrowheads="1"/>
                </p:cNvSpPr>
                <p:nvPr/>
              </p:nvSpPr>
              <p:spPr bwMode="auto">
                <a:xfrm>
                  <a:off x="4636" y="1076"/>
                  <a:ext cx="1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8" name="Rectangle 500"/>
                <p:cNvSpPr>
                  <a:spLocks noChangeArrowheads="1"/>
                </p:cNvSpPr>
                <p:nvPr/>
              </p:nvSpPr>
              <p:spPr bwMode="auto">
                <a:xfrm>
                  <a:off x="4637" y="1076"/>
                  <a:ext cx="2" cy="688"/>
                </a:xfrm>
                <a:prstGeom prst="rect">
                  <a:avLst/>
                </a:prstGeom>
                <a:solidFill>
                  <a:srgbClr val="00F7F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89" name="Rectangle 501"/>
                <p:cNvSpPr>
                  <a:spLocks noChangeArrowheads="1"/>
                </p:cNvSpPr>
                <p:nvPr/>
              </p:nvSpPr>
              <p:spPr bwMode="auto">
                <a:xfrm>
                  <a:off x="4639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0" name="Rectangle 502"/>
                <p:cNvSpPr>
                  <a:spLocks noChangeArrowheads="1"/>
                </p:cNvSpPr>
                <p:nvPr/>
              </p:nvSpPr>
              <p:spPr bwMode="auto">
                <a:xfrm>
                  <a:off x="4641" y="1076"/>
                  <a:ext cx="1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1" name="Rectangle 503"/>
                <p:cNvSpPr>
                  <a:spLocks noChangeArrowheads="1"/>
                </p:cNvSpPr>
                <p:nvPr/>
              </p:nvSpPr>
              <p:spPr bwMode="auto">
                <a:xfrm>
                  <a:off x="4642" y="1076"/>
                  <a:ext cx="2" cy="688"/>
                </a:xfrm>
                <a:prstGeom prst="rect">
                  <a:avLst/>
                </a:prstGeom>
                <a:solidFill>
                  <a:srgbClr val="00F6F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2" name="Rectangle 504"/>
                <p:cNvSpPr>
                  <a:spLocks noChangeArrowheads="1"/>
                </p:cNvSpPr>
                <p:nvPr/>
              </p:nvSpPr>
              <p:spPr bwMode="auto">
                <a:xfrm>
                  <a:off x="4644" y="1076"/>
                  <a:ext cx="1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3" name="Rectangle 505"/>
                <p:cNvSpPr>
                  <a:spLocks noChangeArrowheads="1"/>
                </p:cNvSpPr>
                <p:nvPr/>
              </p:nvSpPr>
              <p:spPr bwMode="auto">
                <a:xfrm>
                  <a:off x="4645" y="1076"/>
                  <a:ext cx="2" cy="688"/>
                </a:xfrm>
                <a:prstGeom prst="rect">
                  <a:avLst/>
                </a:prstGeom>
                <a:solidFill>
                  <a:srgbClr val="00F5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4" name="Rectangle 506"/>
                <p:cNvSpPr>
                  <a:spLocks noChangeArrowheads="1"/>
                </p:cNvSpPr>
                <p:nvPr/>
              </p:nvSpPr>
              <p:spPr bwMode="auto">
                <a:xfrm>
                  <a:off x="4647" y="1076"/>
                  <a:ext cx="2" cy="688"/>
                </a:xfrm>
                <a:prstGeom prst="rect">
                  <a:avLst/>
                </a:prstGeom>
                <a:solidFill>
                  <a:srgbClr val="00F4F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5" name="Rectangle 507"/>
                <p:cNvSpPr>
                  <a:spLocks noChangeArrowheads="1"/>
                </p:cNvSpPr>
                <p:nvPr/>
              </p:nvSpPr>
              <p:spPr bwMode="auto">
                <a:xfrm>
                  <a:off x="4649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6" name="Rectangle 508"/>
                <p:cNvSpPr>
                  <a:spLocks noChangeArrowheads="1"/>
                </p:cNvSpPr>
                <p:nvPr/>
              </p:nvSpPr>
              <p:spPr bwMode="auto">
                <a:xfrm>
                  <a:off x="4650" y="1076"/>
                  <a:ext cx="2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7" name="Rectangle 509"/>
                <p:cNvSpPr>
                  <a:spLocks noChangeArrowheads="1"/>
                </p:cNvSpPr>
                <p:nvPr/>
              </p:nvSpPr>
              <p:spPr bwMode="auto">
                <a:xfrm>
                  <a:off x="4652" y="1076"/>
                  <a:ext cx="1" cy="688"/>
                </a:xfrm>
                <a:prstGeom prst="rect">
                  <a:avLst/>
                </a:prstGeom>
                <a:solidFill>
                  <a:srgbClr val="00F3F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8" name="Rectangle 510"/>
                <p:cNvSpPr>
                  <a:spLocks noChangeArrowheads="1"/>
                </p:cNvSpPr>
                <p:nvPr/>
              </p:nvSpPr>
              <p:spPr bwMode="auto">
                <a:xfrm>
                  <a:off x="4653" y="1076"/>
                  <a:ext cx="2" cy="688"/>
                </a:xfrm>
                <a:prstGeom prst="rect">
                  <a:avLst/>
                </a:prstGeom>
                <a:solidFill>
                  <a:srgbClr val="00F2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99" name="Rectangle 511"/>
                <p:cNvSpPr>
                  <a:spLocks noChangeArrowheads="1"/>
                </p:cNvSpPr>
                <p:nvPr/>
              </p:nvSpPr>
              <p:spPr bwMode="auto">
                <a:xfrm>
                  <a:off x="4655" y="1076"/>
                  <a:ext cx="2" cy="688"/>
                </a:xfrm>
                <a:prstGeom prst="rect">
                  <a:avLst/>
                </a:prstGeom>
                <a:solidFill>
                  <a:srgbClr val="00F1F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0" name="Rectangle 512"/>
                <p:cNvSpPr>
                  <a:spLocks noChangeArrowheads="1"/>
                </p:cNvSpPr>
                <p:nvPr/>
              </p:nvSpPr>
              <p:spPr bwMode="auto">
                <a:xfrm>
                  <a:off x="4657" y="1076"/>
                  <a:ext cx="1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1" name="Rectangle 513"/>
                <p:cNvSpPr>
                  <a:spLocks noChangeArrowheads="1"/>
                </p:cNvSpPr>
                <p:nvPr/>
              </p:nvSpPr>
              <p:spPr bwMode="auto">
                <a:xfrm>
                  <a:off x="4658" y="1076"/>
                  <a:ext cx="2" cy="688"/>
                </a:xfrm>
                <a:prstGeom prst="rect">
                  <a:avLst/>
                </a:prstGeom>
                <a:solidFill>
                  <a:srgbClr val="00F1F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2" name="Rectangle 514"/>
                <p:cNvSpPr>
                  <a:spLocks noChangeArrowheads="1"/>
                </p:cNvSpPr>
                <p:nvPr/>
              </p:nvSpPr>
              <p:spPr bwMode="auto">
                <a:xfrm>
                  <a:off x="4660" y="1076"/>
                  <a:ext cx="2" cy="688"/>
                </a:xfrm>
                <a:prstGeom prst="rect">
                  <a:avLst/>
                </a:prstGeom>
                <a:solidFill>
                  <a:srgbClr val="00F0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3" name="Rectangle 515"/>
                <p:cNvSpPr>
                  <a:spLocks noChangeArrowheads="1"/>
                </p:cNvSpPr>
                <p:nvPr/>
              </p:nvSpPr>
              <p:spPr bwMode="auto">
                <a:xfrm>
                  <a:off x="4662" y="1076"/>
                  <a:ext cx="1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4" name="Rectangle 516"/>
                <p:cNvSpPr>
                  <a:spLocks noChangeArrowheads="1"/>
                </p:cNvSpPr>
                <p:nvPr/>
              </p:nvSpPr>
              <p:spPr bwMode="auto">
                <a:xfrm>
                  <a:off x="4663" y="1076"/>
                  <a:ext cx="2" cy="688"/>
                </a:xfrm>
                <a:prstGeom prst="rect">
                  <a:avLst/>
                </a:prstGeom>
                <a:solidFill>
                  <a:srgbClr val="00EFF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5" name="Rectangle 517"/>
                <p:cNvSpPr>
                  <a:spLocks noChangeArrowheads="1"/>
                </p:cNvSpPr>
                <p:nvPr/>
              </p:nvSpPr>
              <p:spPr bwMode="auto">
                <a:xfrm>
                  <a:off x="4665" y="1076"/>
                  <a:ext cx="1" cy="688"/>
                </a:xfrm>
                <a:prstGeom prst="rect">
                  <a:avLst/>
                </a:prstGeom>
                <a:solidFill>
                  <a:srgbClr val="00EE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6" name="Rectangle 518"/>
                <p:cNvSpPr>
                  <a:spLocks noChangeArrowheads="1"/>
                </p:cNvSpPr>
                <p:nvPr/>
              </p:nvSpPr>
              <p:spPr bwMode="auto">
                <a:xfrm>
                  <a:off x="4666" y="1076"/>
                  <a:ext cx="2" cy="688"/>
                </a:xfrm>
                <a:prstGeom prst="rect">
                  <a:avLst/>
                </a:prstGeom>
                <a:solidFill>
                  <a:srgbClr val="00ED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7" name="Rectangle 519"/>
                <p:cNvSpPr>
                  <a:spLocks noChangeArrowheads="1"/>
                </p:cNvSpPr>
                <p:nvPr/>
              </p:nvSpPr>
              <p:spPr bwMode="auto">
                <a:xfrm>
                  <a:off x="4668" y="1076"/>
                  <a:ext cx="2" cy="688"/>
                </a:xfrm>
                <a:prstGeom prst="rect">
                  <a:avLst/>
                </a:prstGeom>
                <a:solidFill>
                  <a:srgbClr val="00EDF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8" name="Rectangle 520"/>
                <p:cNvSpPr>
                  <a:spLocks noChangeArrowheads="1"/>
                </p:cNvSpPr>
                <p:nvPr/>
              </p:nvSpPr>
              <p:spPr bwMode="auto">
                <a:xfrm>
                  <a:off x="4670" y="1076"/>
                  <a:ext cx="1" cy="688"/>
                </a:xfrm>
                <a:prstGeom prst="rect">
                  <a:avLst/>
                </a:prstGeom>
                <a:solidFill>
                  <a:srgbClr val="00EC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09" name="Rectangle 521"/>
                <p:cNvSpPr>
                  <a:spLocks noChangeArrowheads="1"/>
                </p:cNvSpPr>
                <p:nvPr/>
              </p:nvSpPr>
              <p:spPr bwMode="auto">
                <a:xfrm>
                  <a:off x="4671" y="1076"/>
                  <a:ext cx="2" cy="688"/>
                </a:xfrm>
                <a:prstGeom prst="rect">
                  <a:avLst/>
                </a:prstGeom>
                <a:solidFill>
                  <a:srgbClr val="00EB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0" name="Rectangle 522"/>
                <p:cNvSpPr>
                  <a:spLocks noChangeArrowheads="1"/>
                </p:cNvSpPr>
                <p:nvPr/>
              </p:nvSpPr>
              <p:spPr bwMode="auto">
                <a:xfrm>
                  <a:off x="4673" y="1076"/>
                  <a:ext cx="1" cy="688"/>
                </a:xfrm>
                <a:prstGeom prst="rect">
                  <a:avLst/>
                </a:prstGeom>
                <a:solidFill>
                  <a:srgbClr val="00EA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1" name="Rectangle 523"/>
                <p:cNvSpPr>
                  <a:spLocks noChangeArrowheads="1"/>
                </p:cNvSpPr>
                <p:nvPr/>
              </p:nvSpPr>
              <p:spPr bwMode="auto">
                <a:xfrm>
                  <a:off x="4674" y="1076"/>
                  <a:ext cx="2" cy="688"/>
                </a:xfrm>
                <a:prstGeom prst="rect">
                  <a:avLst/>
                </a:prstGeom>
                <a:solidFill>
                  <a:srgbClr val="00E9E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2" name="Rectangle 524"/>
                <p:cNvSpPr>
                  <a:spLocks noChangeArrowheads="1"/>
                </p:cNvSpPr>
                <p:nvPr/>
              </p:nvSpPr>
              <p:spPr bwMode="auto">
                <a:xfrm>
                  <a:off x="4676" y="1076"/>
                  <a:ext cx="2" cy="688"/>
                </a:xfrm>
                <a:prstGeom prst="rect">
                  <a:avLst/>
                </a:prstGeom>
                <a:solidFill>
                  <a:srgbClr val="00E9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3" name="Rectangle 525"/>
                <p:cNvSpPr>
                  <a:spLocks noChangeArrowheads="1"/>
                </p:cNvSpPr>
                <p:nvPr/>
              </p:nvSpPr>
              <p:spPr bwMode="auto">
                <a:xfrm>
                  <a:off x="4678" y="1076"/>
                  <a:ext cx="1" cy="688"/>
                </a:xfrm>
                <a:prstGeom prst="rect">
                  <a:avLst/>
                </a:prstGeom>
                <a:solidFill>
                  <a:srgbClr val="00E8E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4" name="Rectangle 526"/>
                <p:cNvSpPr>
                  <a:spLocks noChangeArrowheads="1"/>
                </p:cNvSpPr>
                <p:nvPr/>
              </p:nvSpPr>
              <p:spPr bwMode="auto">
                <a:xfrm>
                  <a:off x="4679" y="1076"/>
                  <a:ext cx="2" cy="688"/>
                </a:xfrm>
                <a:prstGeom prst="rect">
                  <a:avLst/>
                </a:prstGeom>
                <a:solidFill>
                  <a:srgbClr val="00E7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5" name="Rectangle 527"/>
                <p:cNvSpPr>
                  <a:spLocks noChangeArrowheads="1"/>
                </p:cNvSpPr>
                <p:nvPr/>
              </p:nvSpPr>
              <p:spPr bwMode="auto">
                <a:xfrm>
                  <a:off x="4681" y="1076"/>
                  <a:ext cx="1" cy="688"/>
                </a:xfrm>
                <a:prstGeom prst="rect">
                  <a:avLst/>
                </a:prstGeom>
                <a:solidFill>
                  <a:srgbClr val="00E6E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6" name="Rectangle 528"/>
                <p:cNvSpPr>
                  <a:spLocks noChangeArrowheads="1"/>
                </p:cNvSpPr>
                <p:nvPr/>
              </p:nvSpPr>
              <p:spPr bwMode="auto">
                <a:xfrm>
                  <a:off x="4682" y="1076"/>
                  <a:ext cx="2" cy="688"/>
                </a:xfrm>
                <a:prstGeom prst="rect">
                  <a:avLst/>
                </a:prstGeom>
                <a:solidFill>
                  <a:srgbClr val="00E6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7" name="Rectangle 529"/>
                <p:cNvSpPr>
                  <a:spLocks noChangeArrowheads="1"/>
                </p:cNvSpPr>
                <p:nvPr/>
              </p:nvSpPr>
              <p:spPr bwMode="auto">
                <a:xfrm>
                  <a:off x="4684" y="1076"/>
                  <a:ext cx="2" cy="688"/>
                </a:xfrm>
                <a:prstGeom prst="rect">
                  <a:avLst/>
                </a:prstGeom>
                <a:solidFill>
                  <a:srgbClr val="00E5E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8" name="Rectangle 530"/>
                <p:cNvSpPr>
                  <a:spLocks noChangeArrowheads="1"/>
                </p:cNvSpPr>
                <p:nvPr/>
              </p:nvSpPr>
              <p:spPr bwMode="auto">
                <a:xfrm>
                  <a:off x="4686" y="1076"/>
                  <a:ext cx="1" cy="688"/>
                </a:xfrm>
                <a:prstGeom prst="rect">
                  <a:avLst/>
                </a:prstGeom>
                <a:solidFill>
                  <a:srgbClr val="00E4E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9" name="Rectangle 531"/>
                <p:cNvSpPr>
                  <a:spLocks noChangeArrowheads="1"/>
                </p:cNvSpPr>
                <p:nvPr/>
              </p:nvSpPr>
              <p:spPr bwMode="auto">
                <a:xfrm>
                  <a:off x="4687" y="1076"/>
                  <a:ext cx="2" cy="688"/>
                </a:xfrm>
                <a:prstGeom prst="rect">
                  <a:avLst/>
                </a:prstGeom>
                <a:solidFill>
                  <a:srgbClr val="00E3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0" name="Rectangle 532"/>
                <p:cNvSpPr>
                  <a:spLocks noChangeArrowheads="1"/>
                </p:cNvSpPr>
                <p:nvPr/>
              </p:nvSpPr>
              <p:spPr bwMode="auto">
                <a:xfrm>
                  <a:off x="4689" y="1076"/>
                  <a:ext cx="1" cy="688"/>
                </a:xfrm>
                <a:prstGeom prst="rect">
                  <a:avLst/>
                </a:prstGeom>
                <a:solidFill>
                  <a:srgbClr val="00E2E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1" name="Rectangle 533"/>
                <p:cNvSpPr>
                  <a:spLocks noChangeArrowheads="1"/>
                </p:cNvSpPr>
                <p:nvPr/>
              </p:nvSpPr>
              <p:spPr bwMode="auto">
                <a:xfrm>
                  <a:off x="4690" y="1076"/>
                  <a:ext cx="2" cy="688"/>
                </a:xfrm>
                <a:prstGeom prst="rect">
                  <a:avLst/>
                </a:prstGeom>
                <a:solidFill>
                  <a:srgbClr val="00E1E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2" name="Rectangle 534"/>
                <p:cNvSpPr>
                  <a:spLocks noChangeArrowheads="1"/>
                </p:cNvSpPr>
                <p:nvPr/>
              </p:nvSpPr>
              <p:spPr bwMode="auto">
                <a:xfrm>
                  <a:off x="4692" y="1076"/>
                  <a:ext cx="2" cy="688"/>
                </a:xfrm>
                <a:prstGeom prst="rect">
                  <a:avLst/>
                </a:prstGeom>
                <a:solidFill>
                  <a:srgbClr val="00E0E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3" name="Rectangle 535"/>
                <p:cNvSpPr>
                  <a:spLocks noChangeArrowheads="1"/>
                </p:cNvSpPr>
                <p:nvPr/>
              </p:nvSpPr>
              <p:spPr bwMode="auto">
                <a:xfrm>
                  <a:off x="4694" y="1076"/>
                  <a:ext cx="1" cy="688"/>
                </a:xfrm>
                <a:prstGeom prst="rect">
                  <a:avLst/>
                </a:prstGeom>
                <a:solidFill>
                  <a:srgbClr val="00DFE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4" name="Rectangle 536"/>
                <p:cNvSpPr>
                  <a:spLocks noChangeArrowheads="1"/>
                </p:cNvSpPr>
                <p:nvPr/>
              </p:nvSpPr>
              <p:spPr bwMode="auto">
                <a:xfrm>
                  <a:off x="4695" y="1076"/>
                  <a:ext cx="2" cy="688"/>
                </a:xfrm>
                <a:prstGeom prst="rect">
                  <a:avLst/>
                </a:prstGeom>
                <a:solidFill>
                  <a:srgbClr val="00DE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5" name="Rectangle 537"/>
                <p:cNvSpPr>
                  <a:spLocks noChangeArrowheads="1"/>
                </p:cNvSpPr>
                <p:nvPr/>
              </p:nvSpPr>
              <p:spPr bwMode="auto">
                <a:xfrm>
                  <a:off x="4697" y="1076"/>
                  <a:ext cx="2" cy="688"/>
                </a:xfrm>
                <a:prstGeom prst="rect">
                  <a:avLst/>
                </a:prstGeom>
                <a:solidFill>
                  <a:srgbClr val="00DDE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6" name="Rectangle 538"/>
                <p:cNvSpPr>
                  <a:spLocks noChangeArrowheads="1"/>
                </p:cNvSpPr>
                <p:nvPr/>
              </p:nvSpPr>
              <p:spPr bwMode="auto">
                <a:xfrm>
                  <a:off x="4699" y="1076"/>
                  <a:ext cx="1" cy="688"/>
                </a:xfrm>
                <a:prstGeom prst="rect">
                  <a:avLst/>
                </a:prstGeom>
                <a:solidFill>
                  <a:srgbClr val="00DCE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7" name="Rectangle 539"/>
                <p:cNvSpPr>
                  <a:spLocks noChangeArrowheads="1"/>
                </p:cNvSpPr>
                <p:nvPr/>
              </p:nvSpPr>
              <p:spPr bwMode="auto">
                <a:xfrm>
                  <a:off x="4700" y="1076"/>
                  <a:ext cx="2" cy="688"/>
                </a:xfrm>
                <a:prstGeom prst="rect">
                  <a:avLst/>
                </a:prstGeom>
                <a:solidFill>
                  <a:srgbClr val="00DB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8" name="Rectangle 540"/>
                <p:cNvSpPr>
                  <a:spLocks noChangeArrowheads="1"/>
                </p:cNvSpPr>
                <p:nvPr/>
              </p:nvSpPr>
              <p:spPr bwMode="auto">
                <a:xfrm>
                  <a:off x="4702" y="1076"/>
                  <a:ext cx="1" cy="688"/>
                </a:xfrm>
                <a:prstGeom prst="rect">
                  <a:avLst/>
                </a:prstGeom>
                <a:solidFill>
                  <a:srgbClr val="00DAE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9" name="Rectangle 541"/>
                <p:cNvSpPr>
                  <a:spLocks noChangeArrowheads="1"/>
                </p:cNvSpPr>
                <p:nvPr/>
              </p:nvSpPr>
              <p:spPr bwMode="auto">
                <a:xfrm>
                  <a:off x="4703" y="1076"/>
                  <a:ext cx="2" cy="688"/>
                </a:xfrm>
                <a:prstGeom prst="rect">
                  <a:avLst/>
                </a:prstGeom>
                <a:solidFill>
                  <a:srgbClr val="00D9E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0" name="Rectangle 542"/>
                <p:cNvSpPr>
                  <a:spLocks noChangeArrowheads="1"/>
                </p:cNvSpPr>
                <p:nvPr/>
              </p:nvSpPr>
              <p:spPr bwMode="auto">
                <a:xfrm>
                  <a:off x="4705" y="1076"/>
                  <a:ext cx="2" cy="688"/>
                </a:xfrm>
                <a:prstGeom prst="rect">
                  <a:avLst/>
                </a:prstGeom>
                <a:solidFill>
                  <a:srgbClr val="00D8E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1" name="Rectangle 543"/>
                <p:cNvSpPr>
                  <a:spLocks noChangeArrowheads="1"/>
                </p:cNvSpPr>
                <p:nvPr/>
              </p:nvSpPr>
              <p:spPr bwMode="auto">
                <a:xfrm>
                  <a:off x="4707" y="1076"/>
                  <a:ext cx="1" cy="688"/>
                </a:xfrm>
                <a:prstGeom prst="rect">
                  <a:avLst/>
                </a:prstGeom>
                <a:solidFill>
                  <a:srgbClr val="00D6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2" name="Rectangle 544"/>
                <p:cNvSpPr>
                  <a:spLocks noChangeArrowheads="1"/>
                </p:cNvSpPr>
                <p:nvPr/>
              </p:nvSpPr>
              <p:spPr bwMode="auto">
                <a:xfrm>
                  <a:off x="4708" y="1076"/>
                  <a:ext cx="2" cy="688"/>
                </a:xfrm>
                <a:prstGeom prst="rect">
                  <a:avLst/>
                </a:prstGeom>
                <a:solidFill>
                  <a:srgbClr val="00D5E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3" name="Rectangle 545"/>
                <p:cNvSpPr>
                  <a:spLocks noChangeArrowheads="1"/>
                </p:cNvSpPr>
                <p:nvPr/>
              </p:nvSpPr>
              <p:spPr bwMode="auto">
                <a:xfrm>
                  <a:off x="4710" y="1076"/>
                  <a:ext cx="1" cy="688"/>
                </a:xfrm>
                <a:prstGeom prst="rect">
                  <a:avLst/>
                </a:prstGeom>
                <a:solidFill>
                  <a:srgbClr val="00D5E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4" name="Rectangle 546"/>
                <p:cNvSpPr>
                  <a:spLocks noChangeArrowheads="1"/>
                </p:cNvSpPr>
                <p:nvPr/>
              </p:nvSpPr>
              <p:spPr bwMode="auto">
                <a:xfrm>
                  <a:off x="4711" y="1076"/>
                  <a:ext cx="2" cy="688"/>
                </a:xfrm>
                <a:prstGeom prst="rect">
                  <a:avLst/>
                </a:prstGeom>
                <a:solidFill>
                  <a:srgbClr val="00D3D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5" name="Rectangle 547"/>
                <p:cNvSpPr>
                  <a:spLocks noChangeArrowheads="1"/>
                </p:cNvSpPr>
                <p:nvPr/>
              </p:nvSpPr>
              <p:spPr bwMode="auto">
                <a:xfrm>
                  <a:off x="4713" y="1076"/>
                  <a:ext cx="2" cy="688"/>
                </a:xfrm>
                <a:prstGeom prst="rect">
                  <a:avLst/>
                </a:prstGeom>
                <a:solidFill>
                  <a:srgbClr val="00D2D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6" name="Rectangle 548"/>
                <p:cNvSpPr>
                  <a:spLocks noChangeArrowheads="1"/>
                </p:cNvSpPr>
                <p:nvPr/>
              </p:nvSpPr>
              <p:spPr bwMode="auto">
                <a:xfrm>
                  <a:off x="4715" y="1076"/>
                  <a:ext cx="1" cy="688"/>
                </a:xfrm>
                <a:prstGeom prst="rect">
                  <a:avLst/>
                </a:prstGeom>
                <a:solidFill>
                  <a:srgbClr val="00D1D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7" name="Rectangle 549"/>
                <p:cNvSpPr>
                  <a:spLocks noChangeArrowheads="1"/>
                </p:cNvSpPr>
                <p:nvPr/>
              </p:nvSpPr>
              <p:spPr bwMode="auto">
                <a:xfrm>
                  <a:off x="4716" y="1076"/>
                  <a:ext cx="2" cy="688"/>
                </a:xfrm>
                <a:prstGeom prst="rect">
                  <a:avLst/>
                </a:prstGeom>
                <a:solidFill>
                  <a:srgbClr val="00CFD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8" name="Rectangle 550"/>
                <p:cNvSpPr>
                  <a:spLocks noChangeArrowheads="1"/>
                </p:cNvSpPr>
                <p:nvPr/>
              </p:nvSpPr>
              <p:spPr bwMode="auto">
                <a:xfrm>
                  <a:off x="4718" y="1076"/>
                  <a:ext cx="1" cy="688"/>
                </a:xfrm>
                <a:prstGeom prst="rect">
                  <a:avLst/>
                </a:prstGeom>
                <a:solidFill>
                  <a:srgbClr val="00CE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9" name="Rectangle 551"/>
                <p:cNvSpPr>
                  <a:spLocks noChangeArrowheads="1"/>
                </p:cNvSpPr>
                <p:nvPr/>
              </p:nvSpPr>
              <p:spPr bwMode="auto">
                <a:xfrm>
                  <a:off x="4719" y="1076"/>
                  <a:ext cx="2" cy="688"/>
                </a:xfrm>
                <a:prstGeom prst="rect">
                  <a:avLst/>
                </a:prstGeom>
                <a:solidFill>
                  <a:srgbClr val="00CDD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0" name="Rectangle 552"/>
                <p:cNvSpPr>
                  <a:spLocks noChangeArrowheads="1"/>
                </p:cNvSpPr>
                <p:nvPr/>
              </p:nvSpPr>
              <p:spPr bwMode="auto">
                <a:xfrm>
                  <a:off x="4721" y="1076"/>
                  <a:ext cx="2" cy="688"/>
                </a:xfrm>
                <a:prstGeom prst="rect">
                  <a:avLst/>
                </a:prstGeom>
                <a:solidFill>
                  <a:srgbClr val="00CB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1" name="Rectangle 553"/>
                <p:cNvSpPr>
                  <a:spLocks noChangeArrowheads="1"/>
                </p:cNvSpPr>
                <p:nvPr/>
              </p:nvSpPr>
              <p:spPr bwMode="auto">
                <a:xfrm>
                  <a:off x="4723" y="1076"/>
                  <a:ext cx="1" cy="688"/>
                </a:xfrm>
                <a:prstGeom prst="rect">
                  <a:avLst/>
                </a:prstGeom>
                <a:solidFill>
                  <a:srgbClr val="00CAD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2" name="Rectangle 554"/>
                <p:cNvSpPr>
                  <a:spLocks noChangeArrowheads="1"/>
                </p:cNvSpPr>
                <p:nvPr/>
              </p:nvSpPr>
              <p:spPr bwMode="auto">
                <a:xfrm>
                  <a:off x="4724" y="1076"/>
                  <a:ext cx="2" cy="688"/>
                </a:xfrm>
                <a:prstGeom prst="rect">
                  <a:avLst/>
                </a:prstGeom>
                <a:solidFill>
                  <a:srgbClr val="00C9D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3" name="Rectangle 555"/>
                <p:cNvSpPr>
                  <a:spLocks noChangeArrowheads="1"/>
                </p:cNvSpPr>
                <p:nvPr/>
              </p:nvSpPr>
              <p:spPr bwMode="auto">
                <a:xfrm>
                  <a:off x="4726" y="1076"/>
                  <a:ext cx="2" cy="688"/>
                </a:xfrm>
                <a:prstGeom prst="rect">
                  <a:avLst/>
                </a:prstGeom>
                <a:solidFill>
                  <a:srgbClr val="00C8D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4" name="Rectangle 556"/>
                <p:cNvSpPr>
                  <a:spLocks noChangeArrowheads="1"/>
                </p:cNvSpPr>
                <p:nvPr/>
              </p:nvSpPr>
              <p:spPr bwMode="auto">
                <a:xfrm>
                  <a:off x="4728" y="1076"/>
                  <a:ext cx="1" cy="688"/>
                </a:xfrm>
                <a:prstGeom prst="rect">
                  <a:avLst/>
                </a:prstGeom>
                <a:solidFill>
                  <a:srgbClr val="00C6D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5" name="Rectangle 557"/>
                <p:cNvSpPr>
                  <a:spLocks noChangeArrowheads="1"/>
                </p:cNvSpPr>
                <p:nvPr/>
              </p:nvSpPr>
              <p:spPr bwMode="auto">
                <a:xfrm>
                  <a:off x="4729" y="1076"/>
                  <a:ext cx="2" cy="688"/>
                </a:xfrm>
                <a:prstGeom prst="rect">
                  <a:avLst/>
                </a:prstGeom>
                <a:solidFill>
                  <a:srgbClr val="00C5D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6" name="Rectangle 558"/>
                <p:cNvSpPr>
                  <a:spLocks noChangeArrowheads="1"/>
                </p:cNvSpPr>
                <p:nvPr/>
              </p:nvSpPr>
              <p:spPr bwMode="auto">
                <a:xfrm>
                  <a:off x="4731" y="1076"/>
                  <a:ext cx="1" cy="688"/>
                </a:xfrm>
                <a:prstGeom prst="rect">
                  <a:avLst/>
                </a:prstGeom>
                <a:solidFill>
                  <a:srgbClr val="00C4D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7" name="Rectangle 559"/>
                <p:cNvSpPr>
                  <a:spLocks noChangeArrowheads="1"/>
                </p:cNvSpPr>
                <p:nvPr/>
              </p:nvSpPr>
              <p:spPr bwMode="auto">
                <a:xfrm>
                  <a:off x="4732" y="1076"/>
                  <a:ext cx="2" cy="688"/>
                </a:xfrm>
                <a:prstGeom prst="rect">
                  <a:avLst/>
                </a:prstGeom>
                <a:solidFill>
                  <a:srgbClr val="00C2D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8" name="Rectangle 560"/>
                <p:cNvSpPr>
                  <a:spLocks noChangeArrowheads="1"/>
                </p:cNvSpPr>
                <p:nvPr/>
              </p:nvSpPr>
              <p:spPr bwMode="auto">
                <a:xfrm>
                  <a:off x="4734" y="1076"/>
                  <a:ext cx="2" cy="688"/>
                </a:xfrm>
                <a:prstGeom prst="rect">
                  <a:avLst/>
                </a:prstGeom>
                <a:solidFill>
                  <a:srgbClr val="00C1D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9" name="Rectangle 561"/>
                <p:cNvSpPr>
                  <a:spLocks noChangeArrowheads="1"/>
                </p:cNvSpPr>
                <p:nvPr/>
              </p:nvSpPr>
              <p:spPr bwMode="auto">
                <a:xfrm>
                  <a:off x="4736" y="1076"/>
                  <a:ext cx="1" cy="688"/>
                </a:xfrm>
                <a:prstGeom prst="rect">
                  <a:avLst/>
                </a:prstGeom>
                <a:solidFill>
                  <a:srgbClr val="00C0D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0" name="Rectangle 562"/>
                <p:cNvSpPr>
                  <a:spLocks noChangeArrowheads="1"/>
                </p:cNvSpPr>
                <p:nvPr/>
              </p:nvSpPr>
              <p:spPr bwMode="auto">
                <a:xfrm>
                  <a:off x="4737" y="1076"/>
                  <a:ext cx="2" cy="688"/>
                </a:xfrm>
                <a:prstGeom prst="rect">
                  <a:avLst/>
                </a:prstGeom>
                <a:solidFill>
                  <a:srgbClr val="00BED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1" name="Rectangle 563"/>
                <p:cNvSpPr>
                  <a:spLocks noChangeArrowheads="1"/>
                </p:cNvSpPr>
                <p:nvPr/>
              </p:nvSpPr>
              <p:spPr bwMode="auto">
                <a:xfrm>
                  <a:off x="4739" y="1076"/>
                  <a:ext cx="1" cy="688"/>
                </a:xfrm>
                <a:prstGeom prst="rect">
                  <a:avLst/>
                </a:prstGeom>
                <a:solidFill>
                  <a:srgbClr val="00BCC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2" name="Rectangle 564"/>
                <p:cNvSpPr>
                  <a:spLocks noChangeArrowheads="1"/>
                </p:cNvSpPr>
                <p:nvPr/>
              </p:nvSpPr>
              <p:spPr bwMode="auto">
                <a:xfrm>
                  <a:off x="4740" y="1076"/>
                  <a:ext cx="2" cy="688"/>
                </a:xfrm>
                <a:prstGeom prst="rect">
                  <a:avLst/>
                </a:prstGeom>
                <a:solidFill>
                  <a:srgbClr val="00BBC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3" name="Rectangle 565"/>
                <p:cNvSpPr>
                  <a:spLocks noChangeArrowheads="1"/>
                </p:cNvSpPr>
                <p:nvPr/>
              </p:nvSpPr>
              <p:spPr bwMode="auto">
                <a:xfrm>
                  <a:off x="4742" y="1076"/>
                  <a:ext cx="2" cy="688"/>
                </a:xfrm>
                <a:prstGeom prst="rect">
                  <a:avLst/>
                </a:prstGeom>
                <a:solidFill>
                  <a:srgbClr val="00B9C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4" name="Rectangle 566"/>
                <p:cNvSpPr>
                  <a:spLocks noChangeArrowheads="1"/>
                </p:cNvSpPr>
                <p:nvPr/>
              </p:nvSpPr>
              <p:spPr bwMode="auto">
                <a:xfrm>
                  <a:off x="4744" y="1076"/>
                  <a:ext cx="1" cy="688"/>
                </a:xfrm>
                <a:prstGeom prst="rect">
                  <a:avLst/>
                </a:prstGeom>
                <a:solidFill>
                  <a:srgbClr val="00B8C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5" name="Rectangle 567"/>
                <p:cNvSpPr>
                  <a:spLocks noChangeArrowheads="1"/>
                </p:cNvSpPr>
                <p:nvPr/>
              </p:nvSpPr>
              <p:spPr bwMode="auto">
                <a:xfrm>
                  <a:off x="4745" y="1076"/>
                  <a:ext cx="2" cy="688"/>
                </a:xfrm>
                <a:prstGeom prst="rect">
                  <a:avLst/>
                </a:prstGeom>
                <a:solidFill>
                  <a:srgbClr val="00B7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6" name="Rectangle 568"/>
                <p:cNvSpPr>
                  <a:spLocks noChangeArrowheads="1"/>
                </p:cNvSpPr>
                <p:nvPr/>
              </p:nvSpPr>
              <p:spPr bwMode="auto">
                <a:xfrm>
                  <a:off x="4747" y="1076"/>
                  <a:ext cx="1" cy="688"/>
                </a:xfrm>
                <a:prstGeom prst="rect">
                  <a:avLst/>
                </a:prstGeom>
                <a:solidFill>
                  <a:srgbClr val="00B4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7" name="Rectangle 569"/>
                <p:cNvSpPr>
                  <a:spLocks noChangeArrowheads="1"/>
                </p:cNvSpPr>
                <p:nvPr/>
              </p:nvSpPr>
              <p:spPr bwMode="auto">
                <a:xfrm>
                  <a:off x="4748" y="1076"/>
                  <a:ext cx="2" cy="688"/>
                </a:xfrm>
                <a:prstGeom prst="rect">
                  <a:avLst/>
                </a:prstGeom>
                <a:solidFill>
                  <a:srgbClr val="00B3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8" name="Rectangle 570"/>
                <p:cNvSpPr>
                  <a:spLocks noChangeArrowheads="1"/>
                </p:cNvSpPr>
                <p:nvPr/>
              </p:nvSpPr>
              <p:spPr bwMode="auto">
                <a:xfrm>
                  <a:off x="4750" y="1076"/>
                  <a:ext cx="2" cy="688"/>
                </a:xfrm>
                <a:prstGeom prst="rect">
                  <a:avLst/>
                </a:prstGeom>
                <a:solidFill>
                  <a:srgbClr val="00B2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9" name="Rectangle 571"/>
                <p:cNvSpPr>
                  <a:spLocks noChangeArrowheads="1"/>
                </p:cNvSpPr>
                <p:nvPr/>
              </p:nvSpPr>
              <p:spPr bwMode="auto">
                <a:xfrm>
                  <a:off x="4752" y="1076"/>
                  <a:ext cx="1" cy="688"/>
                </a:xfrm>
                <a:prstGeom prst="rect">
                  <a:avLst/>
                </a:prstGeom>
                <a:solidFill>
                  <a:srgbClr val="00B1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0" name="Rectangle 572"/>
                <p:cNvSpPr>
                  <a:spLocks noChangeArrowheads="1"/>
                </p:cNvSpPr>
                <p:nvPr/>
              </p:nvSpPr>
              <p:spPr bwMode="auto">
                <a:xfrm>
                  <a:off x="4753" y="1076"/>
                  <a:ext cx="2" cy="688"/>
                </a:xfrm>
                <a:prstGeom prst="rect">
                  <a:avLst/>
                </a:prstGeom>
                <a:solidFill>
                  <a:srgbClr val="00AE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1" name="Rectangle 573"/>
                <p:cNvSpPr>
                  <a:spLocks noChangeArrowheads="1"/>
                </p:cNvSpPr>
                <p:nvPr/>
              </p:nvSpPr>
              <p:spPr bwMode="auto">
                <a:xfrm>
                  <a:off x="4755" y="1076"/>
                  <a:ext cx="1" cy="688"/>
                </a:xfrm>
                <a:prstGeom prst="rect">
                  <a:avLst/>
                </a:prstGeom>
                <a:solidFill>
                  <a:srgbClr val="00AD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2" name="Rectangle 574"/>
                <p:cNvSpPr>
                  <a:spLocks noChangeArrowheads="1"/>
                </p:cNvSpPr>
                <p:nvPr/>
              </p:nvSpPr>
              <p:spPr bwMode="auto">
                <a:xfrm>
                  <a:off x="4756" y="1076"/>
                  <a:ext cx="2" cy="688"/>
                </a:xfrm>
                <a:prstGeom prst="rect">
                  <a:avLst/>
                </a:prstGeom>
                <a:solidFill>
                  <a:srgbClr val="00AC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3" name="Rectangle 575"/>
                <p:cNvSpPr>
                  <a:spLocks noChangeArrowheads="1"/>
                </p:cNvSpPr>
                <p:nvPr/>
              </p:nvSpPr>
              <p:spPr bwMode="auto">
                <a:xfrm>
                  <a:off x="4758" y="1076"/>
                  <a:ext cx="2" cy="688"/>
                </a:xfrm>
                <a:prstGeom prst="rect">
                  <a:avLst/>
                </a:prstGeom>
                <a:solidFill>
                  <a:srgbClr val="00A9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4" name="Rectangle 576"/>
                <p:cNvSpPr>
                  <a:spLocks noChangeArrowheads="1"/>
                </p:cNvSpPr>
                <p:nvPr/>
              </p:nvSpPr>
              <p:spPr bwMode="auto">
                <a:xfrm>
                  <a:off x="4760" y="1076"/>
                  <a:ext cx="1" cy="688"/>
                </a:xfrm>
                <a:prstGeom prst="rect">
                  <a:avLst/>
                </a:prstGeom>
                <a:solidFill>
                  <a:srgbClr val="00A8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5" name="Rectangle 577"/>
                <p:cNvSpPr>
                  <a:spLocks noChangeArrowheads="1"/>
                </p:cNvSpPr>
                <p:nvPr/>
              </p:nvSpPr>
              <p:spPr bwMode="auto">
                <a:xfrm>
                  <a:off x="4761" y="1076"/>
                  <a:ext cx="2" cy="688"/>
                </a:xfrm>
                <a:prstGeom prst="rect">
                  <a:avLst/>
                </a:prstGeom>
                <a:solidFill>
                  <a:srgbClr val="00A7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6" name="Rectangle 578"/>
                <p:cNvSpPr>
                  <a:spLocks noChangeArrowheads="1"/>
                </p:cNvSpPr>
                <p:nvPr/>
              </p:nvSpPr>
              <p:spPr bwMode="auto">
                <a:xfrm>
                  <a:off x="4763" y="1076"/>
                  <a:ext cx="2" cy="688"/>
                </a:xfrm>
                <a:prstGeom prst="rect">
                  <a:avLst/>
                </a:prstGeom>
                <a:solidFill>
                  <a:srgbClr val="00A4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7" name="Rectangle 579"/>
                <p:cNvSpPr>
                  <a:spLocks noChangeArrowheads="1"/>
                </p:cNvSpPr>
                <p:nvPr/>
              </p:nvSpPr>
              <p:spPr bwMode="auto">
                <a:xfrm>
                  <a:off x="4765" y="1076"/>
                  <a:ext cx="1" cy="688"/>
                </a:xfrm>
                <a:prstGeom prst="rect">
                  <a:avLst/>
                </a:prstGeom>
                <a:solidFill>
                  <a:srgbClr val="00A3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8" name="Rectangle 580"/>
                <p:cNvSpPr>
                  <a:spLocks noChangeArrowheads="1"/>
                </p:cNvSpPr>
                <p:nvPr/>
              </p:nvSpPr>
              <p:spPr bwMode="auto">
                <a:xfrm>
                  <a:off x="4766" y="1076"/>
                  <a:ext cx="2" cy="688"/>
                </a:xfrm>
                <a:prstGeom prst="rect">
                  <a:avLst/>
                </a:prstGeom>
                <a:solidFill>
                  <a:srgbClr val="00A2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9" name="Rectangle 581"/>
                <p:cNvSpPr>
                  <a:spLocks noChangeArrowheads="1"/>
                </p:cNvSpPr>
                <p:nvPr/>
              </p:nvSpPr>
              <p:spPr bwMode="auto">
                <a:xfrm>
                  <a:off x="4768" y="1076"/>
                  <a:ext cx="1" cy="688"/>
                </a:xfrm>
                <a:prstGeom prst="rect">
                  <a:avLst/>
                </a:prstGeom>
                <a:solidFill>
                  <a:srgbClr val="009F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0" name="Rectangle 582"/>
                <p:cNvSpPr>
                  <a:spLocks noChangeArrowheads="1"/>
                </p:cNvSpPr>
                <p:nvPr/>
              </p:nvSpPr>
              <p:spPr bwMode="auto">
                <a:xfrm>
                  <a:off x="4769" y="1076"/>
                  <a:ext cx="2" cy="688"/>
                </a:xfrm>
                <a:prstGeom prst="rect">
                  <a:avLst/>
                </a:prstGeom>
                <a:solidFill>
                  <a:srgbClr val="009E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1" name="Rectangle 583"/>
                <p:cNvSpPr>
                  <a:spLocks noChangeArrowheads="1"/>
                </p:cNvSpPr>
                <p:nvPr/>
              </p:nvSpPr>
              <p:spPr bwMode="auto">
                <a:xfrm>
                  <a:off x="4771" y="1076"/>
                  <a:ext cx="2" cy="688"/>
                </a:xfrm>
                <a:prstGeom prst="rect">
                  <a:avLst/>
                </a:prstGeom>
                <a:solidFill>
                  <a:srgbClr val="009D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2" name="Rectangle 584"/>
                <p:cNvSpPr>
                  <a:spLocks noChangeArrowheads="1"/>
                </p:cNvSpPr>
                <p:nvPr/>
              </p:nvSpPr>
              <p:spPr bwMode="auto">
                <a:xfrm>
                  <a:off x="4773" y="1076"/>
                  <a:ext cx="1" cy="688"/>
                </a:xfrm>
                <a:prstGeom prst="rect">
                  <a:avLst/>
                </a:prstGeom>
                <a:solidFill>
                  <a:srgbClr val="009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3" name="Rectangle 585"/>
                <p:cNvSpPr>
                  <a:spLocks noChangeArrowheads="1"/>
                </p:cNvSpPr>
                <p:nvPr/>
              </p:nvSpPr>
              <p:spPr bwMode="auto">
                <a:xfrm>
                  <a:off x="4774" y="1076"/>
                  <a:ext cx="2" cy="688"/>
                </a:xfrm>
                <a:prstGeom prst="rect">
                  <a:avLst/>
                </a:prstGeom>
                <a:solidFill>
                  <a:srgbClr val="0099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4" name="Rectangle 586"/>
                <p:cNvSpPr>
                  <a:spLocks noChangeArrowheads="1"/>
                </p:cNvSpPr>
                <p:nvPr/>
              </p:nvSpPr>
              <p:spPr bwMode="auto">
                <a:xfrm>
                  <a:off x="4776" y="1076"/>
                  <a:ext cx="1" cy="688"/>
                </a:xfrm>
                <a:prstGeom prst="rect">
                  <a:avLst/>
                </a:prstGeom>
                <a:solidFill>
                  <a:srgbClr val="0098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5" name="Rectangle 587"/>
                <p:cNvSpPr>
                  <a:spLocks noChangeArrowheads="1"/>
                </p:cNvSpPr>
                <p:nvPr/>
              </p:nvSpPr>
              <p:spPr bwMode="auto">
                <a:xfrm>
                  <a:off x="4777" y="1076"/>
                  <a:ext cx="2" cy="688"/>
                </a:xfrm>
                <a:prstGeom prst="rect">
                  <a:avLst/>
                </a:prstGeom>
                <a:solidFill>
                  <a:srgbClr val="0096B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6" name="Rectangle 588"/>
                <p:cNvSpPr>
                  <a:spLocks noChangeArrowheads="1"/>
                </p:cNvSpPr>
                <p:nvPr/>
              </p:nvSpPr>
              <p:spPr bwMode="auto">
                <a:xfrm>
                  <a:off x="4779" y="1076"/>
                  <a:ext cx="2" cy="688"/>
                </a:xfrm>
                <a:prstGeom prst="rect">
                  <a:avLst/>
                </a:prstGeom>
                <a:solidFill>
                  <a:srgbClr val="0094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7" name="Rectangle 589"/>
                <p:cNvSpPr>
                  <a:spLocks noChangeArrowheads="1"/>
                </p:cNvSpPr>
                <p:nvPr/>
              </p:nvSpPr>
              <p:spPr bwMode="auto">
                <a:xfrm>
                  <a:off x="4781" y="1076"/>
                  <a:ext cx="1" cy="688"/>
                </a:xfrm>
                <a:prstGeom prst="rect">
                  <a:avLst/>
                </a:prstGeom>
                <a:solidFill>
                  <a:srgbClr val="0092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8" name="Rectangle 590"/>
                <p:cNvSpPr>
                  <a:spLocks noChangeArrowheads="1"/>
                </p:cNvSpPr>
                <p:nvPr/>
              </p:nvSpPr>
              <p:spPr bwMode="auto">
                <a:xfrm>
                  <a:off x="4782" y="1076"/>
                  <a:ext cx="2" cy="688"/>
                </a:xfrm>
                <a:prstGeom prst="rect">
                  <a:avLst/>
                </a:prstGeom>
                <a:solidFill>
                  <a:srgbClr val="0091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9" name="Rectangle 591"/>
                <p:cNvSpPr>
                  <a:spLocks noChangeArrowheads="1"/>
                </p:cNvSpPr>
                <p:nvPr/>
              </p:nvSpPr>
              <p:spPr bwMode="auto">
                <a:xfrm>
                  <a:off x="4784" y="1076"/>
                  <a:ext cx="1" cy="688"/>
                </a:xfrm>
                <a:prstGeom prst="rect">
                  <a:avLst/>
                </a:prstGeom>
                <a:solidFill>
                  <a:srgbClr val="008E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0" name="Rectangle 592"/>
                <p:cNvSpPr>
                  <a:spLocks noChangeArrowheads="1"/>
                </p:cNvSpPr>
                <p:nvPr/>
              </p:nvSpPr>
              <p:spPr bwMode="auto">
                <a:xfrm>
                  <a:off x="4785" y="1076"/>
                  <a:ext cx="2" cy="688"/>
                </a:xfrm>
                <a:prstGeom prst="rect">
                  <a:avLst/>
                </a:prstGeom>
                <a:solidFill>
                  <a:srgbClr val="008D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1" name="Rectangle 593"/>
                <p:cNvSpPr>
                  <a:spLocks noChangeArrowheads="1"/>
                </p:cNvSpPr>
                <p:nvPr/>
              </p:nvSpPr>
              <p:spPr bwMode="auto">
                <a:xfrm>
                  <a:off x="4787" y="1076"/>
                  <a:ext cx="2" cy="688"/>
                </a:xfrm>
                <a:prstGeom prst="rect">
                  <a:avLst/>
                </a:prstGeom>
                <a:solidFill>
                  <a:srgbClr val="008CB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2" name="Rectangle 594"/>
                <p:cNvSpPr>
                  <a:spLocks noChangeArrowheads="1"/>
                </p:cNvSpPr>
                <p:nvPr/>
              </p:nvSpPr>
              <p:spPr bwMode="auto">
                <a:xfrm>
                  <a:off x="4789" y="1076"/>
                  <a:ext cx="1" cy="688"/>
                </a:xfrm>
                <a:prstGeom prst="rect">
                  <a:avLst/>
                </a:prstGeom>
                <a:solidFill>
                  <a:srgbClr val="0089A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3" name="Rectangle 595"/>
                <p:cNvSpPr>
                  <a:spLocks noChangeArrowheads="1"/>
                </p:cNvSpPr>
                <p:nvPr/>
              </p:nvSpPr>
              <p:spPr bwMode="auto">
                <a:xfrm>
                  <a:off x="4790" y="1076"/>
                  <a:ext cx="2" cy="688"/>
                </a:xfrm>
                <a:prstGeom prst="rect">
                  <a:avLst/>
                </a:prstGeom>
                <a:solidFill>
                  <a:srgbClr val="0087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4" name="Rectangle 596"/>
                <p:cNvSpPr>
                  <a:spLocks noChangeArrowheads="1"/>
                </p:cNvSpPr>
                <p:nvPr/>
              </p:nvSpPr>
              <p:spPr bwMode="auto">
                <a:xfrm>
                  <a:off x="4792" y="1076"/>
                  <a:ext cx="1" cy="688"/>
                </a:xfrm>
                <a:prstGeom prst="rect">
                  <a:avLst/>
                </a:prstGeom>
                <a:solidFill>
                  <a:srgbClr val="0086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5" name="Rectangle 597"/>
                <p:cNvSpPr>
                  <a:spLocks noChangeArrowheads="1"/>
                </p:cNvSpPr>
                <p:nvPr/>
              </p:nvSpPr>
              <p:spPr bwMode="auto">
                <a:xfrm>
                  <a:off x="4793" y="1076"/>
                  <a:ext cx="2" cy="688"/>
                </a:xfrm>
                <a:prstGeom prst="rect">
                  <a:avLst/>
                </a:prstGeom>
                <a:solidFill>
                  <a:srgbClr val="0085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6" name="Rectangle 598"/>
                <p:cNvSpPr>
                  <a:spLocks noChangeArrowheads="1"/>
                </p:cNvSpPr>
                <p:nvPr/>
              </p:nvSpPr>
              <p:spPr bwMode="auto">
                <a:xfrm>
                  <a:off x="4795" y="1076"/>
                  <a:ext cx="2" cy="688"/>
                </a:xfrm>
                <a:prstGeom prst="rect">
                  <a:avLst/>
                </a:prstGeom>
                <a:solidFill>
                  <a:srgbClr val="0082A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7" name="Rectangle 599"/>
                <p:cNvSpPr>
                  <a:spLocks noChangeArrowheads="1"/>
                </p:cNvSpPr>
                <p:nvPr/>
              </p:nvSpPr>
              <p:spPr bwMode="auto">
                <a:xfrm>
                  <a:off x="4797" y="1076"/>
                  <a:ext cx="1" cy="688"/>
                </a:xfrm>
                <a:prstGeom prst="rect">
                  <a:avLst/>
                </a:prstGeom>
                <a:solidFill>
                  <a:srgbClr val="0081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8" name="Rectangle 600"/>
                <p:cNvSpPr>
                  <a:spLocks noChangeArrowheads="1"/>
                </p:cNvSpPr>
                <p:nvPr/>
              </p:nvSpPr>
              <p:spPr bwMode="auto">
                <a:xfrm>
                  <a:off x="4798" y="1076"/>
                  <a:ext cx="2" cy="688"/>
                </a:xfrm>
                <a:prstGeom prst="rect">
                  <a:avLst/>
                </a:prstGeom>
                <a:solidFill>
                  <a:srgbClr val="00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9" name="Rectangle 601"/>
                <p:cNvSpPr>
                  <a:spLocks noChangeArrowheads="1"/>
                </p:cNvSpPr>
                <p:nvPr/>
              </p:nvSpPr>
              <p:spPr bwMode="auto">
                <a:xfrm>
                  <a:off x="4800" y="1076"/>
                  <a:ext cx="2" cy="688"/>
                </a:xfrm>
                <a:prstGeom prst="rect">
                  <a:avLst/>
                </a:prstGeom>
                <a:solidFill>
                  <a:srgbClr val="007DA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0" name="Rectangle 602"/>
                <p:cNvSpPr>
                  <a:spLocks noChangeArrowheads="1"/>
                </p:cNvSpPr>
                <p:nvPr/>
              </p:nvSpPr>
              <p:spPr bwMode="auto">
                <a:xfrm>
                  <a:off x="4802" y="1076"/>
                  <a:ext cx="1" cy="688"/>
                </a:xfrm>
                <a:prstGeom prst="rect">
                  <a:avLst/>
                </a:prstGeom>
                <a:solidFill>
                  <a:srgbClr val="007B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1" name="Rectangle 603"/>
                <p:cNvSpPr>
                  <a:spLocks noChangeArrowheads="1"/>
                </p:cNvSpPr>
                <p:nvPr/>
              </p:nvSpPr>
              <p:spPr bwMode="auto">
                <a:xfrm>
                  <a:off x="4803" y="1076"/>
                  <a:ext cx="2" cy="688"/>
                </a:xfrm>
                <a:prstGeom prst="rect">
                  <a:avLst/>
                </a:prstGeom>
                <a:solidFill>
                  <a:srgbClr val="007A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2" name="Rectangle 604"/>
                <p:cNvSpPr>
                  <a:spLocks noChangeArrowheads="1"/>
                </p:cNvSpPr>
                <p:nvPr/>
              </p:nvSpPr>
              <p:spPr bwMode="auto">
                <a:xfrm>
                  <a:off x="4805" y="1076"/>
                  <a:ext cx="1" cy="688"/>
                </a:xfrm>
                <a:prstGeom prst="rect">
                  <a:avLst/>
                </a:prstGeom>
                <a:solidFill>
                  <a:srgbClr val="0077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3" name="Rectangle 605"/>
                <p:cNvSpPr>
                  <a:spLocks noChangeArrowheads="1"/>
                </p:cNvSpPr>
                <p:nvPr/>
              </p:nvSpPr>
              <p:spPr bwMode="auto">
                <a:xfrm>
                  <a:off x="4806" y="1076"/>
                  <a:ext cx="2" cy="688"/>
                </a:xfrm>
                <a:prstGeom prst="rect">
                  <a:avLst/>
                </a:prstGeom>
                <a:solidFill>
                  <a:srgbClr val="0076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4" name="Rectangle 606"/>
                <p:cNvSpPr>
                  <a:spLocks noChangeArrowheads="1"/>
                </p:cNvSpPr>
                <p:nvPr/>
              </p:nvSpPr>
              <p:spPr bwMode="auto">
                <a:xfrm>
                  <a:off x="4808" y="1076"/>
                  <a:ext cx="2" cy="688"/>
                </a:xfrm>
                <a:prstGeom prst="rect">
                  <a:avLst/>
                </a:prstGeom>
                <a:solidFill>
                  <a:srgbClr val="0074A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5" name="Rectangle 607"/>
                <p:cNvSpPr>
                  <a:spLocks noChangeArrowheads="1"/>
                </p:cNvSpPr>
                <p:nvPr/>
              </p:nvSpPr>
              <p:spPr bwMode="auto">
                <a:xfrm>
                  <a:off x="4810" y="1076"/>
                  <a:ext cx="1" cy="688"/>
                </a:xfrm>
                <a:prstGeom prst="rect">
                  <a:avLst/>
                </a:prstGeom>
                <a:solidFill>
                  <a:srgbClr val="0072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6" name="Rectangle 608"/>
                <p:cNvSpPr>
                  <a:spLocks noChangeArrowheads="1"/>
                </p:cNvSpPr>
                <p:nvPr/>
              </p:nvSpPr>
              <p:spPr bwMode="auto">
                <a:xfrm>
                  <a:off x="4811" y="1076"/>
                  <a:ext cx="2" cy="688"/>
                </a:xfrm>
                <a:prstGeom prst="rect">
                  <a:avLst/>
                </a:prstGeom>
                <a:solidFill>
                  <a:srgbClr val="0070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7" name="Rectangle 609"/>
                <p:cNvSpPr>
                  <a:spLocks noChangeArrowheads="1"/>
                </p:cNvSpPr>
                <p:nvPr/>
              </p:nvSpPr>
              <p:spPr bwMode="auto">
                <a:xfrm>
                  <a:off x="4813" y="1076"/>
                  <a:ext cx="1" cy="688"/>
                </a:xfrm>
                <a:prstGeom prst="rect">
                  <a:avLst/>
                </a:prstGeom>
                <a:solidFill>
                  <a:srgbClr val="006FA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8" name="Rectangle 610"/>
                <p:cNvSpPr>
                  <a:spLocks noChangeArrowheads="1"/>
                </p:cNvSpPr>
                <p:nvPr/>
              </p:nvSpPr>
              <p:spPr bwMode="auto">
                <a:xfrm>
                  <a:off x="4814" y="1076"/>
                  <a:ext cx="2" cy="688"/>
                </a:xfrm>
                <a:prstGeom prst="rect">
                  <a:avLst/>
                </a:prstGeom>
                <a:solidFill>
                  <a:srgbClr val="006C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9" name="Rectangle 611"/>
                <p:cNvSpPr>
                  <a:spLocks noChangeArrowheads="1"/>
                </p:cNvSpPr>
                <p:nvPr/>
              </p:nvSpPr>
              <p:spPr bwMode="auto">
                <a:xfrm>
                  <a:off x="4816" y="1076"/>
                  <a:ext cx="2" cy="688"/>
                </a:xfrm>
                <a:prstGeom prst="rect">
                  <a:avLst/>
                </a:prstGeom>
                <a:solidFill>
                  <a:srgbClr val="006B9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0" name="Rectangle 612"/>
                <p:cNvSpPr>
                  <a:spLocks noChangeArrowheads="1"/>
                </p:cNvSpPr>
                <p:nvPr/>
              </p:nvSpPr>
              <p:spPr bwMode="auto">
                <a:xfrm>
                  <a:off x="4818" y="1076"/>
                  <a:ext cx="1" cy="688"/>
                </a:xfrm>
                <a:prstGeom prst="rect">
                  <a:avLst/>
                </a:prstGeom>
                <a:solidFill>
                  <a:srgbClr val="006A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1" name="Rectangle 613"/>
                <p:cNvSpPr>
                  <a:spLocks noChangeArrowheads="1"/>
                </p:cNvSpPr>
                <p:nvPr/>
              </p:nvSpPr>
              <p:spPr bwMode="auto">
                <a:xfrm>
                  <a:off x="4819" y="1076"/>
                  <a:ext cx="2" cy="688"/>
                </a:xfrm>
                <a:prstGeom prst="rect">
                  <a:avLst/>
                </a:prstGeom>
                <a:solidFill>
                  <a:srgbClr val="00689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2" name="Rectangle 614"/>
                <p:cNvSpPr>
                  <a:spLocks noChangeArrowheads="1"/>
                </p:cNvSpPr>
                <p:nvPr/>
              </p:nvSpPr>
              <p:spPr bwMode="auto">
                <a:xfrm>
                  <a:off x="4821" y="1076"/>
                  <a:ext cx="1" cy="688"/>
                </a:xfrm>
                <a:prstGeom prst="rect">
                  <a:avLst/>
                </a:prstGeom>
                <a:solidFill>
                  <a:srgbClr val="0065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3" name="Rectangle 615"/>
                <p:cNvSpPr>
                  <a:spLocks noChangeArrowheads="1"/>
                </p:cNvSpPr>
                <p:nvPr/>
              </p:nvSpPr>
              <p:spPr bwMode="auto">
                <a:xfrm>
                  <a:off x="4822" y="1076"/>
                  <a:ext cx="2" cy="688"/>
                </a:xfrm>
                <a:prstGeom prst="rect">
                  <a:avLst/>
                </a:prstGeom>
                <a:solidFill>
                  <a:srgbClr val="0064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4" name="Rectangle 616"/>
                <p:cNvSpPr>
                  <a:spLocks noChangeArrowheads="1"/>
                </p:cNvSpPr>
                <p:nvPr/>
              </p:nvSpPr>
              <p:spPr bwMode="auto">
                <a:xfrm>
                  <a:off x="4824" y="1076"/>
                  <a:ext cx="2" cy="688"/>
                </a:xfrm>
                <a:prstGeom prst="rect">
                  <a:avLst/>
                </a:prstGeom>
                <a:solidFill>
                  <a:srgbClr val="00639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5" name="Rectangle 617"/>
                <p:cNvSpPr>
                  <a:spLocks noChangeArrowheads="1"/>
                </p:cNvSpPr>
                <p:nvPr/>
              </p:nvSpPr>
              <p:spPr bwMode="auto">
                <a:xfrm>
                  <a:off x="4826" y="1076"/>
                  <a:ext cx="1" cy="688"/>
                </a:xfrm>
                <a:prstGeom prst="rect">
                  <a:avLst/>
                </a:prstGeom>
                <a:solidFill>
                  <a:srgbClr val="0060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6" name="Rectangle 618"/>
                <p:cNvSpPr>
                  <a:spLocks noChangeArrowheads="1"/>
                </p:cNvSpPr>
                <p:nvPr/>
              </p:nvSpPr>
              <p:spPr bwMode="auto">
                <a:xfrm>
                  <a:off x="4827" y="1076"/>
                  <a:ext cx="2" cy="688"/>
                </a:xfrm>
                <a:prstGeom prst="rect">
                  <a:avLst/>
                </a:prstGeom>
                <a:solidFill>
                  <a:srgbClr val="005F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7" name="Rectangle 619"/>
                <p:cNvSpPr>
                  <a:spLocks noChangeArrowheads="1"/>
                </p:cNvSpPr>
                <p:nvPr/>
              </p:nvSpPr>
              <p:spPr bwMode="auto">
                <a:xfrm>
                  <a:off x="4829" y="1076"/>
                  <a:ext cx="2" cy="688"/>
                </a:xfrm>
                <a:prstGeom prst="rect">
                  <a:avLst/>
                </a:prstGeom>
                <a:solidFill>
                  <a:srgbClr val="005D9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8" name="Rectangle 620"/>
                <p:cNvSpPr>
                  <a:spLocks noChangeArrowheads="1"/>
                </p:cNvSpPr>
                <p:nvPr/>
              </p:nvSpPr>
              <p:spPr bwMode="auto">
                <a:xfrm>
                  <a:off x="4831" y="1076"/>
                  <a:ext cx="1" cy="688"/>
                </a:xfrm>
                <a:prstGeom prst="rect">
                  <a:avLst/>
                </a:prstGeom>
                <a:solidFill>
                  <a:srgbClr val="005B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9" name="Rectangle 621"/>
                <p:cNvSpPr>
                  <a:spLocks noChangeArrowheads="1"/>
                </p:cNvSpPr>
                <p:nvPr/>
              </p:nvSpPr>
              <p:spPr bwMode="auto">
                <a:xfrm>
                  <a:off x="4832" y="1076"/>
                  <a:ext cx="2" cy="688"/>
                </a:xfrm>
                <a:prstGeom prst="rect">
                  <a:avLst/>
                </a:prstGeom>
                <a:solidFill>
                  <a:srgbClr val="0059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0" name="Rectangle 622"/>
                <p:cNvSpPr>
                  <a:spLocks noChangeArrowheads="1"/>
                </p:cNvSpPr>
                <p:nvPr/>
              </p:nvSpPr>
              <p:spPr bwMode="auto">
                <a:xfrm>
                  <a:off x="4834" y="1076"/>
                  <a:ext cx="1" cy="688"/>
                </a:xfrm>
                <a:prstGeom prst="rect">
                  <a:avLst/>
                </a:prstGeom>
                <a:solidFill>
                  <a:srgbClr val="00589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1" name="Rectangle 623"/>
                <p:cNvSpPr>
                  <a:spLocks noChangeArrowheads="1"/>
                </p:cNvSpPr>
                <p:nvPr/>
              </p:nvSpPr>
              <p:spPr bwMode="auto">
                <a:xfrm>
                  <a:off x="4835" y="1076"/>
                  <a:ext cx="2" cy="688"/>
                </a:xfrm>
                <a:prstGeom prst="rect">
                  <a:avLst/>
                </a:prstGeom>
                <a:solidFill>
                  <a:srgbClr val="0055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2" name="Rectangle 624"/>
                <p:cNvSpPr>
                  <a:spLocks noChangeArrowheads="1"/>
                </p:cNvSpPr>
                <p:nvPr/>
              </p:nvSpPr>
              <p:spPr bwMode="auto">
                <a:xfrm>
                  <a:off x="4837" y="1076"/>
                  <a:ext cx="2" cy="688"/>
                </a:xfrm>
                <a:prstGeom prst="rect">
                  <a:avLst/>
                </a:prstGeom>
                <a:solidFill>
                  <a:srgbClr val="0054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3" name="Rectangle 625"/>
                <p:cNvSpPr>
                  <a:spLocks noChangeArrowheads="1"/>
                </p:cNvSpPr>
                <p:nvPr/>
              </p:nvSpPr>
              <p:spPr bwMode="auto">
                <a:xfrm>
                  <a:off x="4839" y="1076"/>
                  <a:ext cx="1" cy="688"/>
                </a:xfrm>
                <a:prstGeom prst="rect">
                  <a:avLst/>
                </a:prstGeom>
                <a:solidFill>
                  <a:srgbClr val="0053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4" name="Rectangle 626"/>
                <p:cNvSpPr>
                  <a:spLocks noChangeArrowheads="1"/>
                </p:cNvSpPr>
                <p:nvPr/>
              </p:nvSpPr>
              <p:spPr bwMode="auto">
                <a:xfrm>
                  <a:off x="4840" y="1076"/>
                  <a:ext cx="2" cy="688"/>
                </a:xfrm>
                <a:prstGeom prst="rect">
                  <a:avLst/>
                </a:prstGeom>
                <a:solidFill>
                  <a:srgbClr val="00519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5" name="Rectangle 627"/>
                <p:cNvSpPr>
                  <a:spLocks noChangeArrowheads="1"/>
                </p:cNvSpPr>
                <p:nvPr/>
              </p:nvSpPr>
              <p:spPr bwMode="auto">
                <a:xfrm>
                  <a:off x="4842" y="1076"/>
                  <a:ext cx="1" cy="688"/>
                </a:xfrm>
                <a:prstGeom prst="rect">
                  <a:avLst/>
                </a:prstGeom>
                <a:solidFill>
                  <a:srgbClr val="004F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6" name="Rectangle 628"/>
                <p:cNvSpPr>
                  <a:spLocks noChangeArrowheads="1"/>
                </p:cNvSpPr>
                <p:nvPr/>
              </p:nvSpPr>
              <p:spPr bwMode="auto">
                <a:xfrm>
                  <a:off x="4843" y="1076"/>
                  <a:ext cx="2" cy="688"/>
                </a:xfrm>
                <a:prstGeom prst="rect">
                  <a:avLst/>
                </a:prstGeom>
                <a:solidFill>
                  <a:srgbClr val="004E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7" name="Rectangle 629"/>
                <p:cNvSpPr>
                  <a:spLocks noChangeArrowheads="1"/>
                </p:cNvSpPr>
                <p:nvPr/>
              </p:nvSpPr>
              <p:spPr bwMode="auto">
                <a:xfrm>
                  <a:off x="4845" y="1076"/>
                  <a:ext cx="2" cy="688"/>
                </a:xfrm>
                <a:prstGeom prst="rect">
                  <a:avLst/>
                </a:prstGeom>
                <a:solidFill>
                  <a:srgbClr val="004C9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8" name="Rectangle 630"/>
                <p:cNvSpPr>
                  <a:spLocks noChangeArrowheads="1"/>
                </p:cNvSpPr>
                <p:nvPr/>
              </p:nvSpPr>
              <p:spPr bwMode="auto">
                <a:xfrm>
                  <a:off x="4847" y="1076"/>
                  <a:ext cx="1" cy="688"/>
                </a:xfrm>
                <a:prstGeom prst="rect">
                  <a:avLst/>
                </a:prstGeom>
                <a:solidFill>
                  <a:srgbClr val="004A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9" name="Rectangle 631"/>
                <p:cNvSpPr>
                  <a:spLocks noChangeArrowheads="1"/>
                </p:cNvSpPr>
                <p:nvPr/>
              </p:nvSpPr>
              <p:spPr bwMode="auto">
                <a:xfrm>
                  <a:off x="4848" y="1076"/>
                  <a:ext cx="2" cy="688"/>
                </a:xfrm>
                <a:prstGeom prst="rect">
                  <a:avLst/>
                </a:prstGeom>
                <a:solidFill>
                  <a:srgbClr val="0048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0" name="Rectangle 632"/>
                <p:cNvSpPr>
                  <a:spLocks noChangeArrowheads="1"/>
                </p:cNvSpPr>
                <p:nvPr/>
              </p:nvSpPr>
              <p:spPr bwMode="auto">
                <a:xfrm>
                  <a:off x="4850" y="1076"/>
                  <a:ext cx="1" cy="688"/>
                </a:xfrm>
                <a:prstGeom prst="rect">
                  <a:avLst/>
                </a:prstGeom>
                <a:solidFill>
                  <a:srgbClr val="00478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1" name="Rectangle 633"/>
                <p:cNvSpPr>
                  <a:spLocks noChangeArrowheads="1"/>
                </p:cNvSpPr>
                <p:nvPr/>
              </p:nvSpPr>
              <p:spPr bwMode="auto">
                <a:xfrm>
                  <a:off x="4851" y="1076"/>
                  <a:ext cx="2" cy="688"/>
                </a:xfrm>
                <a:prstGeom prst="rect">
                  <a:avLst/>
                </a:prstGeom>
                <a:solidFill>
                  <a:srgbClr val="0044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2" name="Rectangle 634"/>
                <p:cNvSpPr>
                  <a:spLocks noChangeArrowheads="1"/>
                </p:cNvSpPr>
                <p:nvPr/>
              </p:nvSpPr>
              <p:spPr bwMode="auto">
                <a:xfrm>
                  <a:off x="4853" y="1076"/>
                  <a:ext cx="2" cy="688"/>
                </a:xfrm>
                <a:prstGeom prst="rect">
                  <a:avLst/>
                </a:prstGeom>
                <a:solidFill>
                  <a:srgbClr val="0043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3" name="Rectangle 635"/>
                <p:cNvSpPr>
                  <a:spLocks noChangeArrowheads="1"/>
                </p:cNvSpPr>
                <p:nvPr/>
              </p:nvSpPr>
              <p:spPr bwMode="auto">
                <a:xfrm>
                  <a:off x="4855" y="1076"/>
                  <a:ext cx="1" cy="688"/>
                </a:xfrm>
                <a:prstGeom prst="rect">
                  <a:avLst/>
                </a:prstGeom>
                <a:solidFill>
                  <a:srgbClr val="00428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4" name="Rectangle 636"/>
                <p:cNvSpPr>
                  <a:spLocks noChangeArrowheads="1"/>
                </p:cNvSpPr>
                <p:nvPr/>
              </p:nvSpPr>
              <p:spPr bwMode="auto">
                <a:xfrm>
                  <a:off x="4856" y="1076"/>
                  <a:ext cx="2" cy="688"/>
                </a:xfrm>
                <a:prstGeom prst="rect">
                  <a:avLst/>
                </a:prstGeom>
                <a:solidFill>
                  <a:srgbClr val="003F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5" name="Rectangle 637"/>
                <p:cNvSpPr>
                  <a:spLocks noChangeArrowheads="1"/>
                </p:cNvSpPr>
                <p:nvPr/>
              </p:nvSpPr>
              <p:spPr bwMode="auto">
                <a:xfrm>
                  <a:off x="4858" y="1076"/>
                  <a:ext cx="1" cy="688"/>
                </a:xfrm>
                <a:prstGeom prst="rect">
                  <a:avLst/>
                </a:prstGeom>
                <a:solidFill>
                  <a:srgbClr val="003E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6" name="Rectangle 638"/>
                <p:cNvSpPr>
                  <a:spLocks noChangeArrowheads="1"/>
                </p:cNvSpPr>
                <p:nvPr/>
              </p:nvSpPr>
              <p:spPr bwMode="auto">
                <a:xfrm>
                  <a:off x="4859" y="1076"/>
                  <a:ext cx="2" cy="688"/>
                </a:xfrm>
                <a:prstGeom prst="rect">
                  <a:avLst/>
                </a:prstGeom>
                <a:solidFill>
                  <a:srgbClr val="003D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7" name="Rectangle 639"/>
                <p:cNvSpPr>
                  <a:spLocks noChangeArrowheads="1"/>
                </p:cNvSpPr>
                <p:nvPr/>
              </p:nvSpPr>
              <p:spPr bwMode="auto">
                <a:xfrm>
                  <a:off x="4861" y="1076"/>
                  <a:ext cx="2" cy="688"/>
                </a:xfrm>
                <a:prstGeom prst="rect">
                  <a:avLst/>
                </a:prstGeom>
                <a:solidFill>
                  <a:srgbClr val="003C8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8" name="Rectangle 640"/>
                <p:cNvSpPr>
                  <a:spLocks noChangeArrowheads="1"/>
                </p:cNvSpPr>
                <p:nvPr/>
              </p:nvSpPr>
              <p:spPr bwMode="auto">
                <a:xfrm>
                  <a:off x="4863" y="1076"/>
                  <a:ext cx="1" cy="688"/>
                </a:xfrm>
                <a:prstGeom prst="rect">
                  <a:avLst/>
                </a:prstGeom>
                <a:solidFill>
                  <a:srgbClr val="00398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9" name="Rectangle 641"/>
                <p:cNvSpPr>
                  <a:spLocks noChangeArrowheads="1"/>
                </p:cNvSpPr>
                <p:nvPr/>
              </p:nvSpPr>
              <p:spPr bwMode="auto">
                <a:xfrm>
                  <a:off x="4864" y="1076"/>
                  <a:ext cx="2" cy="688"/>
                </a:xfrm>
                <a:prstGeom prst="rect">
                  <a:avLst/>
                </a:prstGeom>
                <a:solidFill>
                  <a:srgbClr val="0038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0" name="Rectangle 642"/>
                <p:cNvSpPr>
                  <a:spLocks noChangeArrowheads="1"/>
                </p:cNvSpPr>
                <p:nvPr/>
              </p:nvSpPr>
              <p:spPr bwMode="auto">
                <a:xfrm>
                  <a:off x="4866" y="1076"/>
                  <a:ext cx="2" cy="688"/>
                </a:xfrm>
                <a:prstGeom prst="rect">
                  <a:avLst/>
                </a:prstGeom>
                <a:solidFill>
                  <a:srgbClr val="003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1" name="Rectangle 643"/>
                <p:cNvSpPr>
                  <a:spLocks noChangeArrowheads="1"/>
                </p:cNvSpPr>
                <p:nvPr/>
              </p:nvSpPr>
              <p:spPr bwMode="auto">
                <a:xfrm>
                  <a:off x="4868" y="1076"/>
                  <a:ext cx="1" cy="688"/>
                </a:xfrm>
                <a:prstGeom prst="rect">
                  <a:avLst/>
                </a:prstGeom>
                <a:solidFill>
                  <a:srgbClr val="0034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2" name="Rectangle 644"/>
                <p:cNvSpPr>
                  <a:spLocks noChangeArrowheads="1"/>
                </p:cNvSpPr>
                <p:nvPr/>
              </p:nvSpPr>
              <p:spPr bwMode="auto">
                <a:xfrm>
                  <a:off x="4869" y="1076"/>
                  <a:ext cx="2" cy="688"/>
                </a:xfrm>
                <a:prstGeom prst="rect">
                  <a:avLst/>
                </a:prstGeom>
                <a:solidFill>
                  <a:srgbClr val="0033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3" name="Rectangle 645"/>
                <p:cNvSpPr>
                  <a:spLocks noChangeArrowheads="1"/>
                </p:cNvSpPr>
                <p:nvPr/>
              </p:nvSpPr>
              <p:spPr bwMode="auto">
                <a:xfrm>
                  <a:off x="4871" y="1076"/>
                  <a:ext cx="1" cy="688"/>
                </a:xfrm>
                <a:prstGeom prst="rect">
                  <a:avLst/>
                </a:prstGeom>
                <a:solidFill>
                  <a:srgbClr val="0031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4" name="Rectangle 646"/>
                <p:cNvSpPr>
                  <a:spLocks noChangeArrowheads="1"/>
                </p:cNvSpPr>
                <p:nvPr/>
              </p:nvSpPr>
              <p:spPr bwMode="auto">
                <a:xfrm>
                  <a:off x="4872" y="1076"/>
                  <a:ext cx="2" cy="688"/>
                </a:xfrm>
                <a:prstGeom prst="rect">
                  <a:avLst/>
                </a:prstGeom>
                <a:solidFill>
                  <a:srgbClr val="002F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5" name="Rectangle 647"/>
                <p:cNvSpPr>
                  <a:spLocks noChangeArrowheads="1"/>
                </p:cNvSpPr>
                <p:nvPr/>
              </p:nvSpPr>
              <p:spPr bwMode="auto">
                <a:xfrm>
                  <a:off x="4874" y="1076"/>
                  <a:ext cx="2" cy="688"/>
                </a:xfrm>
                <a:prstGeom prst="rect">
                  <a:avLst/>
                </a:prstGeom>
                <a:solidFill>
                  <a:srgbClr val="002E8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6" name="Rectangle 648"/>
                <p:cNvSpPr>
                  <a:spLocks noChangeArrowheads="1"/>
                </p:cNvSpPr>
                <p:nvPr/>
              </p:nvSpPr>
              <p:spPr bwMode="auto">
                <a:xfrm>
                  <a:off x="4876" y="1076"/>
                  <a:ext cx="1" cy="688"/>
                </a:xfrm>
                <a:prstGeom prst="rect">
                  <a:avLst/>
                </a:prstGeom>
                <a:solidFill>
                  <a:srgbClr val="002C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7" name="Rectangle 649"/>
                <p:cNvSpPr>
                  <a:spLocks noChangeArrowheads="1"/>
                </p:cNvSpPr>
                <p:nvPr/>
              </p:nvSpPr>
              <p:spPr bwMode="auto">
                <a:xfrm>
                  <a:off x="4877" y="1076"/>
                  <a:ext cx="2" cy="688"/>
                </a:xfrm>
                <a:prstGeom prst="rect">
                  <a:avLst/>
                </a:prstGeom>
                <a:solidFill>
                  <a:srgbClr val="002A8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8" name="Rectangle 650"/>
                <p:cNvSpPr>
                  <a:spLocks noChangeArrowheads="1"/>
                </p:cNvSpPr>
                <p:nvPr/>
              </p:nvSpPr>
              <p:spPr bwMode="auto">
                <a:xfrm>
                  <a:off x="4879" y="1076"/>
                  <a:ext cx="1" cy="688"/>
                </a:xfrm>
                <a:prstGeom prst="rect">
                  <a:avLst/>
                </a:prstGeom>
                <a:solidFill>
                  <a:srgbClr val="0028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9" name="Rectangle 651"/>
                <p:cNvSpPr>
                  <a:spLocks noChangeArrowheads="1"/>
                </p:cNvSpPr>
                <p:nvPr/>
              </p:nvSpPr>
              <p:spPr bwMode="auto">
                <a:xfrm>
                  <a:off x="4880" y="1076"/>
                  <a:ext cx="2" cy="688"/>
                </a:xfrm>
                <a:prstGeom prst="rect">
                  <a:avLst/>
                </a:prstGeom>
                <a:solidFill>
                  <a:srgbClr val="0027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0" name="Rectangle 652"/>
                <p:cNvSpPr>
                  <a:spLocks noChangeArrowheads="1"/>
                </p:cNvSpPr>
                <p:nvPr/>
              </p:nvSpPr>
              <p:spPr bwMode="auto">
                <a:xfrm>
                  <a:off x="4882" y="1076"/>
                  <a:ext cx="2" cy="688"/>
                </a:xfrm>
                <a:prstGeom prst="rect">
                  <a:avLst/>
                </a:prstGeom>
                <a:solidFill>
                  <a:srgbClr val="0025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1" name="Rectangle 653"/>
                <p:cNvSpPr>
                  <a:spLocks noChangeArrowheads="1"/>
                </p:cNvSpPr>
                <p:nvPr/>
              </p:nvSpPr>
              <p:spPr bwMode="auto">
                <a:xfrm>
                  <a:off x="4884" y="1076"/>
                  <a:ext cx="1" cy="688"/>
                </a:xfrm>
                <a:prstGeom prst="rect">
                  <a:avLst/>
                </a:prstGeom>
                <a:solidFill>
                  <a:srgbClr val="0023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2" name="Rectangle 654"/>
                <p:cNvSpPr>
                  <a:spLocks noChangeArrowheads="1"/>
                </p:cNvSpPr>
                <p:nvPr/>
              </p:nvSpPr>
              <p:spPr bwMode="auto">
                <a:xfrm>
                  <a:off x="4885" y="1076"/>
                  <a:ext cx="2" cy="688"/>
                </a:xfrm>
                <a:prstGeom prst="rect">
                  <a:avLst/>
                </a:prstGeom>
                <a:solidFill>
                  <a:srgbClr val="0022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3" name="Rectangle 655"/>
                <p:cNvSpPr>
                  <a:spLocks noChangeArrowheads="1"/>
                </p:cNvSpPr>
                <p:nvPr/>
              </p:nvSpPr>
              <p:spPr bwMode="auto">
                <a:xfrm>
                  <a:off x="4887" y="1076"/>
                  <a:ext cx="1" cy="688"/>
                </a:xfrm>
                <a:prstGeom prst="rect">
                  <a:avLst/>
                </a:prstGeom>
                <a:solidFill>
                  <a:srgbClr val="00218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4" name="Rectangle 656"/>
                <p:cNvSpPr>
                  <a:spLocks noChangeArrowheads="1"/>
                </p:cNvSpPr>
                <p:nvPr/>
              </p:nvSpPr>
              <p:spPr bwMode="auto">
                <a:xfrm>
                  <a:off x="4888" y="1076"/>
                  <a:ext cx="2" cy="688"/>
                </a:xfrm>
                <a:prstGeom prst="rect">
                  <a:avLst/>
                </a:prstGeom>
                <a:solidFill>
                  <a:srgbClr val="001E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5" name="Rectangle 657"/>
                <p:cNvSpPr>
                  <a:spLocks noChangeArrowheads="1"/>
                </p:cNvSpPr>
                <p:nvPr/>
              </p:nvSpPr>
              <p:spPr bwMode="auto">
                <a:xfrm>
                  <a:off x="4890" y="1076"/>
                  <a:ext cx="2" cy="688"/>
                </a:xfrm>
                <a:prstGeom prst="rect">
                  <a:avLst/>
                </a:prstGeom>
                <a:solidFill>
                  <a:srgbClr val="001C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6" name="Rectangle 658"/>
                <p:cNvSpPr>
                  <a:spLocks noChangeArrowheads="1"/>
                </p:cNvSpPr>
                <p:nvPr/>
              </p:nvSpPr>
              <p:spPr bwMode="auto">
                <a:xfrm>
                  <a:off x="4892" y="1076"/>
                  <a:ext cx="1" cy="688"/>
                </a:xfrm>
                <a:prstGeom prst="rect">
                  <a:avLst/>
                </a:prstGeom>
                <a:solidFill>
                  <a:srgbClr val="001B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7" name="Rectangle 659"/>
                <p:cNvSpPr>
                  <a:spLocks noChangeArrowheads="1"/>
                </p:cNvSpPr>
                <p:nvPr/>
              </p:nvSpPr>
              <p:spPr bwMode="auto">
                <a:xfrm>
                  <a:off x="4893" y="1076"/>
                  <a:ext cx="2" cy="688"/>
                </a:xfrm>
                <a:prstGeom prst="rect">
                  <a:avLst/>
                </a:prstGeom>
                <a:solidFill>
                  <a:srgbClr val="0018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8" name="Rectangle 660"/>
                <p:cNvSpPr>
                  <a:spLocks noChangeArrowheads="1"/>
                </p:cNvSpPr>
                <p:nvPr/>
              </p:nvSpPr>
              <p:spPr bwMode="auto">
                <a:xfrm>
                  <a:off x="4895" y="1076"/>
                  <a:ext cx="1" cy="688"/>
                </a:xfrm>
                <a:prstGeom prst="rect">
                  <a:avLst/>
                </a:prstGeom>
                <a:solidFill>
                  <a:srgbClr val="0016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9" name="Rectangle 661"/>
                <p:cNvSpPr>
                  <a:spLocks noChangeArrowheads="1"/>
                </p:cNvSpPr>
                <p:nvPr/>
              </p:nvSpPr>
              <p:spPr bwMode="auto">
                <a:xfrm>
                  <a:off x="4896" y="1076"/>
                  <a:ext cx="2" cy="688"/>
                </a:xfrm>
                <a:prstGeom prst="rect">
                  <a:avLst/>
                </a:prstGeom>
                <a:solidFill>
                  <a:srgbClr val="00158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0" name="Rectangle 662"/>
                <p:cNvSpPr>
                  <a:spLocks noChangeArrowheads="1"/>
                </p:cNvSpPr>
                <p:nvPr/>
              </p:nvSpPr>
              <p:spPr bwMode="auto">
                <a:xfrm>
                  <a:off x="4898" y="1076"/>
                  <a:ext cx="2" cy="688"/>
                </a:xfrm>
                <a:prstGeom prst="rect">
                  <a:avLst/>
                </a:prstGeom>
                <a:solidFill>
                  <a:srgbClr val="0011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1" name="Rectangle 663"/>
                <p:cNvSpPr>
                  <a:spLocks noChangeArrowheads="1"/>
                </p:cNvSpPr>
                <p:nvPr/>
              </p:nvSpPr>
              <p:spPr bwMode="auto">
                <a:xfrm>
                  <a:off x="4900" y="1076"/>
                  <a:ext cx="1" cy="688"/>
                </a:xfrm>
                <a:prstGeom prst="rect">
                  <a:avLst/>
                </a:prstGeom>
                <a:solidFill>
                  <a:srgbClr val="000F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2" name="Rectangle 664"/>
                <p:cNvSpPr>
                  <a:spLocks noChangeArrowheads="1"/>
                </p:cNvSpPr>
                <p:nvPr/>
              </p:nvSpPr>
              <p:spPr bwMode="auto">
                <a:xfrm>
                  <a:off x="4901" y="1076"/>
                  <a:ext cx="2" cy="688"/>
                </a:xfrm>
                <a:prstGeom prst="rect">
                  <a:avLst/>
                </a:prstGeom>
                <a:solidFill>
                  <a:srgbClr val="000D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3" name="Rectangle 665"/>
                <p:cNvSpPr>
                  <a:spLocks noChangeArrowheads="1"/>
                </p:cNvSpPr>
                <p:nvPr/>
              </p:nvSpPr>
              <p:spPr bwMode="auto">
                <a:xfrm>
                  <a:off x="4903" y="1076"/>
                  <a:ext cx="2" cy="688"/>
                </a:xfrm>
                <a:prstGeom prst="rect">
                  <a:avLst/>
                </a:prstGeom>
                <a:solidFill>
                  <a:srgbClr val="0007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4" name="Rectangle 666"/>
                <p:cNvSpPr>
                  <a:spLocks noChangeArrowheads="1"/>
                </p:cNvSpPr>
                <p:nvPr/>
              </p:nvSpPr>
              <p:spPr bwMode="auto">
                <a:xfrm>
                  <a:off x="4905" y="1076"/>
                  <a:ext cx="1" cy="688"/>
                </a:xfrm>
                <a:prstGeom prst="rect">
                  <a:avLst/>
                </a:prstGeom>
                <a:solidFill>
                  <a:srgbClr val="000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5" name="Rectangle 667"/>
                <p:cNvSpPr>
                  <a:spLocks noChangeArrowheads="1"/>
                </p:cNvSpPr>
                <p:nvPr/>
              </p:nvSpPr>
              <p:spPr bwMode="auto">
                <a:xfrm>
                  <a:off x="4270" y="1049"/>
                  <a:ext cx="13" cy="69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6" name="Freeform 668"/>
                <p:cNvSpPr>
                  <a:spLocks/>
                </p:cNvSpPr>
                <p:nvPr/>
              </p:nvSpPr>
              <p:spPr bwMode="auto">
                <a:xfrm>
                  <a:off x="4902" y="1049"/>
                  <a:ext cx="15" cy="692"/>
                </a:xfrm>
                <a:custGeom>
                  <a:avLst/>
                  <a:gdLst>
                    <a:gd name="T0" fmla="*/ 28 w 29"/>
                    <a:gd name="T1" fmla="*/ 0 h 1385"/>
                    <a:gd name="T2" fmla="*/ 0 w 29"/>
                    <a:gd name="T3" fmla="*/ 0 h 1385"/>
                    <a:gd name="T4" fmla="*/ 2 w 29"/>
                    <a:gd name="T5" fmla="*/ 1385 h 1385"/>
                    <a:gd name="T6" fmla="*/ 29 w 29"/>
                    <a:gd name="T7" fmla="*/ 1385 h 1385"/>
                    <a:gd name="T8" fmla="*/ 28 w 29"/>
                    <a:gd name="T9" fmla="*/ 0 h 13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"/>
                    <a:gd name="T16" fmla="*/ 0 h 1385"/>
                    <a:gd name="T17" fmla="*/ 29 w 29"/>
                    <a:gd name="T18" fmla="*/ 1385 h 13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" h="1385">
                      <a:moveTo>
                        <a:pt x="28" y="0"/>
                      </a:moveTo>
                      <a:lnTo>
                        <a:pt x="0" y="0"/>
                      </a:lnTo>
                      <a:lnTo>
                        <a:pt x="2" y="1385"/>
                      </a:lnTo>
                      <a:lnTo>
                        <a:pt x="29" y="1385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7" name="Freeform 669"/>
                <p:cNvSpPr>
                  <a:spLocks/>
                </p:cNvSpPr>
                <p:nvPr/>
              </p:nvSpPr>
              <p:spPr bwMode="auto">
                <a:xfrm>
                  <a:off x="4270" y="1741"/>
                  <a:ext cx="333" cy="273"/>
                </a:xfrm>
                <a:custGeom>
                  <a:avLst/>
                  <a:gdLst>
                    <a:gd name="T0" fmla="*/ 667 w 667"/>
                    <a:gd name="T1" fmla="*/ 546 h 546"/>
                    <a:gd name="T2" fmla="*/ 667 w 667"/>
                    <a:gd name="T3" fmla="*/ 518 h 546"/>
                    <a:gd name="T4" fmla="*/ 601 w 667"/>
                    <a:gd name="T5" fmla="*/ 515 h 546"/>
                    <a:gd name="T6" fmla="*/ 535 w 667"/>
                    <a:gd name="T7" fmla="*/ 507 h 546"/>
                    <a:gd name="T8" fmla="*/ 535 w 667"/>
                    <a:gd name="T9" fmla="*/ 520 h 546"/>
                    <a:gd name="T10" fmla="*/ 541 w 667"/>
                    <a:gd name="T11" fmla="*/ 507 h 546"/>
                    <a:gd name="T12" fmla="*/ 478 w 667"/>
                    <a:gd name="T13" fmla="*/ 494 h 546"/>
                    <a:gd name="T14" fmla="*/ 419 w 667"/>
                    <a:gd name="T15" fmla="*/ 477 h 546"/>
                    <a:gd name="T16" fmla="*/ 361 w 667"/>
                    <a:gd name="T17" fmla="*/ 454 h 546"/>
                    <a:gd name="T18" fmla="*/ 308 w 667"/>
                    <a:gd name="T19" fmla="*/ 428 h 546"/>
                    <a:gd name="T20" fmla="*/ 256 w 667"/>
                    <a:gd name="T21" fmla="*/ 398 h 546"/>
                    <a:gd name="T22" fmla="*/ 251 w 667"/>
                    <a:gd name="T23" fmla="*/ 410 h 546"/>
                    <a:gd name="T24" fmla="*/ 261 w 667"/>
                    <a:gd name="T25" fmla="*/ 401 h 546"/>
                    <a:gd name="T26" fmla="*/ 214 w 667"/>
                    <a:gd name="T27" fmla="*/ 365 h 546"/>
                    <a:gd name="T28" fmla="*/ 172 w 667"/>
                    <a:gd name="T29" fmla="*/ 328 h 546"/>
                    <a:gd name="T30" fmla="*/ 134 w 667"/>
                    <a:gd name="T31" fmla="*/ 286 h 546"/>
                    <a:gd name="T32" fmla="*/ 102 w 667"/>
                    <a:gd name="T33" fmla="*/ 243 h 546"/>
                    <a:gd name="T34" fmla="*/ 92 w 667"/>
                    <a:gd name="T35" fmla="*/ 253 h 546"/>
                    <a:gd name="T36" fmla="*/ 105 w 667"/>
                    <a:gd name="T37" fmla="*/ 248 h 546"/>
                    <a:gd name="T38" fmla="*/ 78 w 667"/>
                    <a:gd name="T39" fmla="*/ 201 h 546"/>
                    <a:gd name="T40" fmla="*/ 55 w 667"/>
                    <a:gd name="T41" fmla="*/ 153 h 546"/>
                    <a:gd name="T42" fmla="*/ 39 w 667"/>
                    <a:gd name="T43" fmla="*/ 101 h 546"/>
                    <a:gd name="T44" fmla="*/ 34 w 667"/>
                    <a:gd name="T45" fmla="*/ 75 h 546"/>
                    <a:gd name="T46" fmla="*/ 21 w 667"/>
                    <a:gd name="T47" fmla="*/ 80 h 546"/>
                    <a:gd name="T48" fmla="*/ 34 w 667"/>
                    <a:gd name="T49" fmla="*/ 80 h 546"/>
                    <a:gd name="T50" fmla="*/ 31 w 667"/>
                    <a:gd name="T51" fmla="*/ 55 h 546"/>
                    <a:gd name="T52" fmla="*/ 28 w 667"/>
                    <a:gd name="T53" fmla="*/ 27 h 546"/>
                    <a:gd name="T54" fmla="*/ 28 w 667"/>
                    <a:gd name="T55" fmla="*/ 0 h 546"/>
                    <a:gd name="T56" fmla="*/ 0 w 667"/>
                    <a:gd name="T57" fmla="*/ 0 h 546"/>
                    <a:gd name="T58" fmla="*/ 0 w 667"/>
                    <a:gd name="T59" fmla="*/ 27 h 546"/>
                    <a:gd name="T60" fmla="*/ 4 w 667"/>
                    <a:gd name="T61" fmla="*/ 55 h 546"/>
                    <a:gd name="T62" fmla="*/ 7 w 667"/>
                    <a:gd name="T63" fmla="*/ 80 h 546"/>
                    <a:gd name="T64" fmla="*/ 8 w 667"/>
                    <a:gd name="T65" fmla="*/ 87 h 546"/>
                    <a:gd name="T66" fmla="*/ 13 w 667"/>
                    <a:gd name="T67" fmla="*/ 113 h 546"/>
                    <a:gd name="T68" fmla="*/ 29 w 667"/>
                    <a:gd name="T69" fmla="*/ 164 h 546"/>
                    <a:gd name="T70" fmla="*/ 52 w 667"/>
                    <a:gd name="T71" fmla="*/ 212 h 546"/>
                    <a:gd name="T72" fmla="*/ 79 w 667"/>
                    <a:gd name="T73" fmla="*/ 259 h 546"/>
                    <a:gd name="T74" fmla="*/ 82 w 667"/>
                    <a:gd name="T75" fmla="*/ 262 h 546"/>
                    <a:gd name="T76" fmla="*/ 115 w 667"/>
                    <a:gd name="T77" fmla="*/ 306 h 546"/>
                    <a:gd name="T78" fmla="*/ 153 w 667"/>
                    <a:gd name="T79" fmla="*/ 348 h 546"/>
                    <a:gd name="T80" fmla="*/ 195 w 667"/>
                    <a:gd name="T81" fmla="*/ 385 h 546"/>
                    <a:gd name="T82" fmla="*/ 242 w 667"/>
                    <a:gd name="T83" fmla="*/ 420 h 546"/>
                    <a:gd name="T84" fmla="*/ 245 w 667"/>
                    <a:gd name="T85" fmla="*/ 423 h 546"/>
                    <a:gd name="T86" fmla="*/ 296 w 667"/>
                    <a:gd name="T87" fmla="*/ 454 h 546"/>
                    <a:gd name="T88" fmla="*/ 350 w 667"/>
                    <a:gd name="T89" fmla="*/ 480 h 546"/>
                    <a:gd name="T90" fmla="*/ 407 w 667"/>
                    <a:gd name="T91" fmla="*/ 502 h 546"/>
                    <a:gd name="T92" fmla="*/ 467 w 667"/>
                    <a:gd name="T93" fmla="*/ 520 h 546"/>
                    <a:gd name="T94" fmla="*/ 530 w 667"/>
                    <a:gd name="T95" fmla="*/ 533 h 546"/>
                    <a:gd name="T96" fmla="*/ 535 w 667"/>
                    <a:gd name="T97" fmla="*/ 535 h 546"/>
                    <a:gd name="T98" fmla="*/ 601 w 667"/>
                    <a:gd name="T99" fmla="*/ 543 h 546"/>
                    <a:gd name="T100" fmla="*/ 667 w 667"/>
                    <a:gd name="T101" fmla="*/ 546 h 54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667"/>
                    <a:gd name="T154" fmla="*/ 0 h 546"/>
                    <a:gd name="T155" fmla="*/ 667 w 667"/>
                    <a:gd name="T156" fmla="*/ 546 h 54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667" h="546">
                      <a:moveTo>
                        <a:pt x="667" y="546"/>
                      </a:moveTo>
                      <a:lnTo>
                        <a:pt x="667" y="518"/>
                      </a:lnTo>
                      <a:lnTo>
                        <a:pt x="601" y="515"/>
                      </a:lnTo>
                      <a:lnTo>
                        <a:pt x="535" y="507"/>
                      </a:lnTo>
                      <a:lnTo>
                        <a:pt x="535" y="520"/>
                      </a:lnTo>
                      <a:lnTo>
                        <a:pt x="541" y="507"/>
                      </a:lnTo>
                      <a:lnTo>
                        <a:pt x="478" y="494"/>
                      </a:lnTo>
                      <a:lnTo>
                        <a:pt x="419" y="477"/>
                      </a:lnTo>
                      <a:lnTo>
                        <a:pt x="361" y="454"/>
                      </a:lnTo>
                      <a:lnTo>
                        <a:pt x="308" y="428"/>
                      </a:lnTo>
                      <a:lnTo>
                        <a:pt x="256" y="398"/>
                      </a:lnTo>
                      <a:lnTo>
                        <a:pt x="251" y="410"/>
                      </a:lnTo>
                      <a:lnTo>
                        <a:pt x="261" y="401"/>
                      </a:lnTo>
                      <a:lnTo>
                        <a:pt x="214" y="365"/>
                      </a:lnTo>
                      <a:lnTo>
                        <a:pt x="172" y="328"/>
                      </a:lnTo>
                      <a:lnTo>
                        <a:pt x="134" y="286"/>
                      </a:lnTo>
                      <a:lnTo>
                        <a:pt x="102" y="243"/>
                      </a:lnTo>
                      <a:lnTo>
                        <a:pt x="92" y="253"/>
                      </a:lnTo>
                      <a:lnTo>
                        <a:pt x="105" y="248"/>
                      </a:lnTo>
                      <a:lnTo>
                        <a:pt x="78" y="201"/>
                      </a:lnTo>
                      <a:lnTo>
                        <a:pt x="55" y="153"/>
                      </a:lnTo>
                      <a:lnTo>
                        <a:pt x="39" y="101"/>
                      </a:lnTo>
                      <a:lnTo>
                        <a:pt x="34" y="75"/>
                      </a:lnTo>
                      <a:lnTo>
                        <a:pt x="21" y="80"/>
                      </a:lnTo>
                      <a:lnTo>
                        <a:pt x="34" y="80"/>
                      </a:lnTo>
                      <a:lnTo>
                        <a:pt x="31" y="55"/>
                      </a:lnTo>
                      <a:lnTo>
                        <a:pt x="28" y="27"/>
                      </a:lnTo>
                      <a:lnTo>
                        <a:pt x="2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" y="55"/>
                      </a:lnTo>
                      <a:lnTo>
                        <a:pt x="7" y="80"/>
                      </a:lnTo>
                      <a:lnTo>
                        <a:pt x="8" y="87"/>
                      </a:lnTo>
                      <a:lnTo>
                        <a:pt x="13" y="113"/>
                      </a:lnTo>
                      <a:lnTo>
                        <a:pt x="29" y="164"/>
                      </a:lnTo>
                      <a:lnTo>
                        <a:pt x="52" y="212"/>
                      </a:lnTo>
                      <a:lnTo>
                        <a:pt x="79" y="259"/>
                      </a:lnTo>
                      <a:lnTo>
                        <a:pt x="82" y="262"/>
                      </a:lnTo>
                      <a:lnTo>
                        <a:pt x="115" y="306"/>
                      </a:lnTo>
                      <a:lnTo>
                        <a:pt x="153" y="348"/>
                      </a:lnTo>
                      <a:lnTo>
                        <a:pt x="195" y="385"/>
                      </a:lnTo>
                      <a:lnTo>
                        <a:pt x="242" y="420"/>
                      </a:lnTo>
                      <a:lnTo>
                        <a:pt x="245" y="423"/>
                      </a:lnTo>
                      <a:lnTo>
                        <a:pt x="296" y="454"/>
                      </a:lnTo>
                      <a:lnTo>
                        <a:pt x="350" y="480"/>
                      </a:lnTo>
                      <a:lnTo>
                        <a:pt x="407" y="502"/>
                      </a:lnTo>
                      <a:lnTo>
                        <a:pt x="467" y="520"/>
                      </a:lnTo>
                      <a:lnTo>
                        <a:pt x="530" y="533"/>
                      </a:lnTo>
                      <a:lnTo>
                        <a:pt x="535" y="535"/>
                      </a:lnTo>
                      <a:lnTo>
                        <a:pt x="601" y="543"/>
                      </a:lnTo>
                      <a:lnTo>
                        <a:pt x="667" y="5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8" name="Freeform 670"/>
                <p:cNvSpPr>
                  <a:spLocks/>
                </p:cNvSpPr>
                <p:nvPr/>
              </p:nvSpPr>
              <p:spPr bwMode="auto">
                <a:xfrm>
                  <a:off x="4592" y="1741"/>
                  <a:ext cx="323" cy="273"/>
                </a:xfrm>
                <a:custGeom>
                  <a:avLst/>
                  <a:gdLst>
                    <a:gd name="T0" fmla="*/ 0 w 645"/>
                    <a:gd name="T1" fmla="*/ 518 h 546"/>
                    <a:gd name="T2" fmla="*/ 0 w 645"/>
                    <a:gd name="T3" fmla="*/ 546 h 546"/>
                    <a:gd name="T4" fmla="*/ 64 w 645"/>
                    <a:gd name="T5" fmla="*/ 543 h 546"/>
                    <a:gd name="T6" fmla="*/ 127 w 645"/>
                    <a:gd name="T7" fmla="*/ 535 h 546"/>
                    <a:gd name="T8" fmla="*/ 133 w 645"/>
                    <a:gd name="T9" fmla="*/ 533 h 546"/>
                    <a:gd name="T10" fmla="*/ 193 w 645"/>
                    <a:gd name="T11" fmla="*/ 520 h 546"/>
                    <a:gd name="T12" fmla="*/ 251 w 645"/>
                    <a:gd name="T13" fmla="*/ 502 h 546"/>
                    <a:gd name="T14" fmla="*/ 307 w 645"/>
                    <a:gd name="T15" fmla="*/ 480 h 546"/>
                    <a:gd name="T16" fmla="*/ 359 w 645"/>
                    <a:gd name="T17" fmla="*/ 454 h 546"/>
                    <a:gd name="T18" fmla="*/ 407 w 645"/>
                    <a:gd name="T19" fmla="*/ 423 h 546"/>
                    <a:gd name="T20" fmla="*/ 412 w 645"/>
                    <a:gd name="T21" fmla="*/ 420 h 546"/>
                    <a:gd name="T22" fmla="*/ 455 w 645"/>
                    <a:gd name="T23" fmla="*/ 385 h 546"/>
                    <a:gd name="T24" fmla="*/ 497 w 645"/>
                    <a:gd name="T25" fmla="*/ 348 h 546"/>
                    <a:gd name="T26" fmla="*/ 532 w 645"/>
                    <a:gd name="T27" fmla="*/ 306 h 546"/>
                    <a:gd name="T28" fmla="*/ 565 w 645"/>
                    <a:gd name="T29" fmla="*/ 262 h 546"/>
                    <a:gd name="T30" fmla="*/ 568 w 645"/>
                    <a:gd name="T31" fmla="*/ 259 h 546"/>
                    <a:gd name="T32" fmla="*/ 593 w 645"/>
                    <a:gd name="T33" fmla="*/ 212 h 546"/>
                    <a:gd name="T34" fmla="*/ 614 w 645"/>
                    <a:gd name="T35" fmla="*/ 164 h 546"/>
                    <a:gd name="T36" fmla="*/ 631 w 645"/>
                    <a:gd name="T37" fmla="*/ 113 h 546"/>
                    <a:gd name="T38" fmla="*/ 632 w 645"/>
                    <a:gd name="T39" fmla="*/ 106 h 546"/>
                    <a:gd name="T40" fmla="*/ 642 w 645"/>
                    <a:gd name="T41" fmla="*/ 55 h 546"/>
                    <a:gd name="T42" fmla="*/ 643 w 645"/>
                    <a:gd name="T43" fmla="*/ 27 h 546"/>
                    <a:gd name="T44" fmla="*/ 645 w 645"/>
                    <a:gd name="T45" fmla="*/ 0 h 546"/>
                    <a:gd name="T46" fmla="*/ 618 w 645"/>
                    <a:gd name="T47" fmla="*/ 0 h 546"/>
                    <a:gd name="T48" fmla="*/ 616 w 645"/>
                    <a:gd name="T49" fmla="*/ 27 h 546"/>
                    <a:gd name="T50" fmla="*/ 614 w 645"/>
                    <a:gd name="T51" fmla="*/ 55 h 546"/>
                    <a:gd name="T52" fmla="*/ 605 w 645"/>
                    <a:gd name="T53" fmla="*/ 106 h 546"/>
                    <a:gd name="T54" fmla="*/ 618 w 645"/>
                    <a:gd name="T55" fmla="*/ 106 h 546"/>
                    <a:gd name="T56" fmla="*/ 605 w 645"/>
                    <a:gd name="T57" fmla="*/ 101 h 546"/>
                    <a:gd name="T58" fmla="*/ 589 w 645"/>
                    <a:gd name="T59" fmla="*/ 153 h 546"/>
                    <a:gd name="T60" fmla="*/ 568 w 645"/>
                    <a:gd name="T61" fmla="*/ 201 h 546"/>
                    <a:gd name="T62" fmla="*/ 542 w 645"/>
                    <a:gd name="T63" fmla="*/ 248 h 546"/>
                    <a:gd name="T64" fmla="*/ 555 w 645"/>
                    <a:gd name="T65" fmla="*/ 253 h 546"/>
                    <a:gd name="T66" fmla="*/ 545 w 645"/>
                    <a:gd name="T67" fmla="*/ 243 h 546"/>
                    <a:gd name="T68" fmla="*/ 513 w 645"/>
                    <a:gd name="T69" fmla="*/ 286 h 546"/>
                    <a:gd name="T70" fmla="*/ 478 w 645"/>
                    <a:gd name="T71" fmla="*/ 328 h 546"/>
                    <a:gd name="T72" fmla="*/ 436 w 645"/>
                    <a:gd name="T73" fmla="*/ 365 h 546"/>
                    <a:gd name="T74" fmla="*/ 392 w 645"/>
                    <a:gd name="T75" fmla="*/ 401 h 546"/>
                    <a:gd name="T76" fmla="*/ 402 w 645"/>
                    <a:gd name="T77" fmla="*/ 410 h 546"/>
                    <a:gd name="T78" fmla="*/ 396 w 645"/>
                    <a:gd name="T79" fmla="*/ 398 h 546"/>
                    <a:gd name="T80" fmla="*/ 347 w 645"/>
                    <a:gd name="T81" fmla="*/ 428 h 546"/>
                    <a:gd name="T82" fmla="*/ 296 w 645"/>
                    <a:gd name="T83" fmla="*/ 454 h 546"/>
                    <a:gd name="T84" fmla="*/ 239 w 645"/>
                    <a:gd name="T85" fmla="*/ 477 h 546"/>
                    <a:gd name="T86" fmla="*/ 181 w 645"/>
                    <a:gd name="T87" fmla="*/ 494 h 546"/>
                    <a:gd name="T88" fmla="*/ 122 w 645"/>
                    <a:gd name="T89" fmla="*/ 507 h 546"/>
                    <a:gd name="T90" fmla="*/ 127 w 645"/>
                    <a:gd name="T91" fmla="*/ 520 h 546"/>
                    <a:gd name="T92" fmla="*/ 127 w 645"/>
                    <a:gd name="T93" fmla="*/ 507 h 546"/>
                    <a:gd name="T94" fmla="*/ 64 w 645"/>
                    <a:gd name="T95" fmla="*/ 515 h 546"/>
                    <a:gd name="T96" fmla="*/ 0 w 645"/>
                    <a:gd name="T97" fmla="*/ 518 h 54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45"/>
                    <a:gd name="T148" fmla="*/ 0 h 546"/>
                    <a:gd name="T149" fmla="*/ 645 w 645"/>
                    <a:gd name="T150" fmla="*/ 546 h 54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45" h="546">
                      <a:moveTo>
                        <a:pt x="0" y="518"/>
                      </a:moveTo>
                      <a:lnTo>
                        <a:pt x="0" y="546"/>
                      </a:lnTo>
                      <a:lnTo>
                        <a:pt x="64" y="543"/>
                      </a:lnTo>
                      <a:lnTo>
                        <a:pt x="127" y="535"/>
                      </a:lnTo>
                      <a:lnTo>
                        <a:pt x="133" y="533"/>
                      </a:lnTo>
                      <a:lnTo>
                        <a:pt x="193" y="520"/>
                      </a:lnTo>
                      <a:lnTo>
                        <a:pt x="251" y="502"/>
                      </a:lnTo>
                      <a:lnTo>
                        <a:pt x="307" y="480"/>
                      </a:lnTo>
                      <a:lnTo>
                        <a:pt x="359" y="454"/>
                      </a:lnTo>
                      <a:lnTo>
                        <a:pt x="407" y="423"/>
                      </a:lnTo>
                      <a:lnTo>
                        <a:pt x="412" y="420"/>
                      </a:lnTo>
                      <a:lnTo>
                        <a:pt x="455" y="385"/>
                      </a:lnTo>
                      <a:lnTo>
                        <a:pt x="497" y="348"/>
                      </a:lnTo>
                      <a:lnTo>
                        <a:pt x="532" y="306"/>
                      </a:lnTo>
                      <a:lnTo>
                        <a:pt x="565" y="262"/>
                      </a:lnTo>
                      <a:lnTo>
                        <a:pt x="568" y="259"/>
                      </a:lnTo>
                      <a:lnTo>
                        <a:pt x="593" y="212"/>
                      </a:lnTo>
                      <a:lnTo>
                        <a:pt x="614" y="164"/>
                      </a:lnTo>
                      <a:lnTo>
                        <a:pt x="631" y="113"/>
                      </a:lnTo>
                      <a:lnTo>
                        <a:pt x="632" y="106"/>
                      </a:lnTo>
                      <a:lnTo>
                        <a:pt x="642" y="55"/>
                      </a:lnTo>
                      <a:lnTo>
                        <a:pt x="643" y="27"/>
                      </a:lnTo>
                      <a:lnTo>
                        <a:pt x="645" y="0"/>
                      </a:lnTo>
                      <a:lnTo>
                        <a:pt x="618" y="0"/>
                      </a:lnTo>
                      <a:lnTo>
                        <a:pt x="616" y="27"/>
                      </a:lnTo>
                      <a:lnTo>
                        <a:pt x="614" y="55"/>
                      </a:lnTo>
                      <a:lnTo>
                        <a:pt x="605" y="106"/>
                      </a:lnTo>
                      <a:lnTo>
                        <a:pt x="618" y="106"/>
                      </a:lnTo>
                      <a:lnTo>
                        <a:pt x="605" y="101"/>
                      </a:lnTo>
                      <a:lnTo>
                        <a:pt x="589" y="153"/>
                      </a:lnTo>
                      <a:lnTo>
                        <a:pt x="568" y="201"/>
                      </a:lnTo>
                      <a:lnTo>
                        <a:pt x="542" y="248"/>
                      </a:lnTo>
                      <a:lnTo>
                        <a:pt x="555" y="253"/>
                      </a:lnTo>
                      <a:lnTo>
                        <a:pt x="545" y="243"/>
                      </a:lnTo>
                      <a:lnTo>
                        <a:pt x="513" y="286"/>
                      </a:lnTo>
                      <a:lnTo>
                        <a:pt x="478" y="328"/>
                      </a:lnTo>
                      <a:lnTo>
                        <a:pt x="436" y="365"/>
                      </a:lnTo>
                      <a:lnTo>
                        <a:pt x="392" y="401"/>
                      </a:lnTo>
                      <a:lnTo>
                        <a:pt x="402" y="410"/>
                      </a:lnTo>
                      <a:lnTo>
                        <a:pt x="396" y="398"/>
                      </a:lnTo>
                      <a:lnTo>
                        <a:pt x="347" y="428"/>
                      </a:lnTo>
                      <a:lnTo>
                        <a:pt x="296" y="454"/>
                      </a:lnTo>
                      <a:lnTo>
                        <a:pt x="239" y="477"/>
                      </a:lnTo>
                      <a:lnTo>
                        <a:pt x="181" y="494"/>
                      </a:lnTo>
                      <a:lnTo>
                        <a:pt x="122" y="507"/>
                      </a:lnTo>
                      <a:lnTo>
                        <a:pt x="127" y="520"/>
                      </a:lnTo>
                      <a:lnTo>
                        <a:pt x="127" y="507"/>
                      </a:lnTo>
                      <a:lnTo>
                        <a:pt x="64" y="515"/>
                      </a:lnTo>
                      <a:lnTo>
                        <a:pt x="0" y="5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9" name="Rectangle 671"/>
                <p:cNvSpPr>
                  <a:spLocks noChangeArrowheads="1"/>
                </p:cNvSpPr>
                <p:nvPr/>
              </p:nvSpPr>
              <p:spPr bwMode="auto">
                <a:xfrm>
                  <a:off x="4313" y="1072"/>
                  <a:ext cx="14" cy="64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0" name="Rectangle 672"/>
                <p:cNvSpPr>
                  <a:spLocks noChangeArrowheads="1"/>
                </p:cNvSpPr>
                <p:nvPr/>
              </p:nvSpPr>
              <p:spPr bwMode="auto">
                <a:xfrm>
                  <a:off x="4858" y="1072"/>
                  <a:ext cx="14" cy="643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1" name="Freeform 673"/>
                <p:cNvSpPr>
                  <a:spLocks/>
                </p:cNvSpPr>
                <p:nvPr/>
              </p:nvSpPr>
              <p:spPr bwMode="auto">
                <a:xfrm>
                  <a:off x="4313" y="1715"/>
                  <a:ext cx="289" cy="253"/>
                </a:xfrm>
                <a:custGeom>
                  <a:avLst/>
                  <a:gdLst>
                    <a:gd name="T0" fmla="*/ 578 w 578"/>
                    <a:gd name="T1" fmla="*/ 505 h 505"/>
                    <a:gd name="T2" fmla="*/ 578 w 578"/>
                    <a:gd name="T3" fmla="*/ 478 h 505"/>
                    <a:gd name="T4" fmla="*/ 520 w 578"/>
                    <a:gd name="T5" fmla="*/ 475 h 505"/>
                    <a:gd name="T6" fmla="*/ 464 w 578"/>
                    <a:gd name="T7" fmla="*/ 467 h 505"/>
                    <a:gd name="T8" fmla="*/ 464 w 578"/>
                    <a:gd name="T9" fmla="*/ 481 h 505"/>
                    <a:gd name="T10" fmla="*/ 470 w 578"/>
                    <a:gd name="T11" fmla="*/ 468 h 505"/>
                    <a:gd name="T12" fmla="*/ 415 w 578"/>
                    <a:gd name="T13" fmla="*/ 455 h 505"/>
                    <a:gd name="T14" fmla="*/ 364 w 578"/>
                    <a:gd name="T15" fmla="*/ 439 h 505"/>
                    <a:gd name="T16" fmla="*/ 314 w 578"/>
                    <a:gd name="T17" fmla="*/ 418 h 505"/>
                    <a:gd name="T18" fmla="*/ 267 w 578"/>
                    <a:gd name="T19" fmla="*/ 394 h 505"/>
                    <a:gd name="T20" fmla="*/ 224 w 578"/>
                    <a:gd name="T21" fmla="*/ 367 h 505"/>
                    <a:gd name="T22" fmla="*/ 219 w 578"/>
                    <a:gd name="T23" fmla="*/ 380 h 505"/>
                    <a:gd name="T24" fmla="*/ 229 w 578"/>
                    <a:gd name="T25" fmla="*/ 370 h 505"/>
                    <a:gd name="T26" fmla="*/ 188 w 578"/>
                    <a:gd name="T27" fmla="*/ 338 h 505"/>
                    <a:gd name="T28" fmla="*/ 151 w 578"/>
                    <a:gd name="T29" fmla="*/ 302 h 505"/>
                    <a:gd name="T30" fmla="*/ 119 w 578"/>
                    <a:gd name="T31" fmla="*/ 265 h 505"/>
                    <a:gd name="T32" fmla="*/ 90 w 578"/>
                    <a:gd name="T33" fmla="*/ 225 h 505"/>
                    <a:gd name="T34" fmla="*/ 81 w 578"/>
                    <a:gd name="T35" fmla="*/ 235 h 505"/>
                    <a:gd name="T36" fmla="*/ 94 w 578"/>
                    <a:gd name="T37" fmla="*/ 228 h 505"/>
                    <a:gd name="T38" fmla="*/ 71 w 578"/>
                    <a:gd name="T39" fmla="*/ 185 h 505"/>
                    <a:gd name="T40" fmla="*/ 52 w 578"/>
                    <a:gd name="T41" fmla="*/ 140 h 505"/>
                    <a:gd name="T42" fmla="*/ 37 w 578"/>
                    <a:gd name="T43" fmla="*/ 93 h 505"/>
                    <a:gd name="T44" fmla="*/ 24 w 578"/>
                    <a:gd name="T45" fmla="*/ 99 h 505"/>
                    <a:gd name="T46" fmla="*/ 39 w 578"/>
                    <a:gd name="T47" fmla="*/ 99 h 505"/>
                    <a:gd name="T48" fmla="*/ 29 w 578"/>
                    <a:gd name="T49" fmla="*/ 50 h 505"/>
                    <a:gd name="T50" fmla="*/ 28 w 578"/>
                    <a:gd name="T51" fmla="*/ 0 h 505"/>
                    <a:gd name="T52" fmla="*/ 0 w 578"/>
                    <a:gd name="T53" fmla="*/ 0 h 505"/>
                    <a:gd name="T54" fmla="*/ 2 w 578"/>
                    <a:gd name="T55" fmla="*/ 50 h 505"/>
                    <a:gd name="T56" fmla="*/ 11 w 578"/>
                    <a:gd name="T57" fmla="*/ 99 h 505"/>
                    <a:gd name="T58" fmla="*/ 11 w 578"/>
                    <a:gd name="T59" fmla="*/ 104 h 505"/>
                    <a:gd name="T60" fmla="*/ 26 w 578"/>
                    <a:gd name="T61" fmla="*/ 151 h 505"/>
                    <a:gd name="T62" fmla="*/ 45 w 578"/>
                    <a:gd name="T63" fmla="*/ 196 h 505"/>
                    <a:gd name="T64" fmla="*/ 68 w 578"/>
                    <a:gd name="T65" fmla="*/ 240 h 505"/>
                    <a:gd name="T66" fmla="*/ 71 w 578"/>
                    <a:gd name="T67" fmla="*/ 244 h 505"/>
                    <a:gd name="T68" fmla="*/ 100 w 578"/>
                    <a:gd name="T69" fmla="*/ 285 h 505"/>
                    <a:gd name="T70" fmla="*/ 132 w 578"/>
                    <a:gd name="T71" fmla="*/ 322 h 505"/>
                    <a:gd name="T72" fmla="*/ 169 w 578"/>
                    <a:gd name="T73" fmla="*/ 357 h 505"/>
                    <a:gd name="T74" fmla="*/ 209 w 578"/>
                    <a:gd name="T75" fmla="*/ 389 h 505"/>
                    <a:gd name="T76" fmla="*/ 213 w 578"/>
                    <a:gd name="T77" fmla="*/ 393 h 505"/>
                    <a:gd name="T78" fmla="*/ 256 w 578"/>
                    <a:gd name="T79" fmla="*/ 420 h 505"/>
                    <a:gd name="T80" fmla="*/ 303 w 578"/>
                    <a:gd name="T81" fmla="*/ 444 h 505"/>
                    <a:gd name="T82" fmla="*/ 353 w 578"/>
                    <a:gd name="T83" fmla="*/ 465 h 505"/>
                    <a:gd name="T84" fmla="*/ 404 w 578"/>
                    <a:gd name="T85" fmla="*/ 481 h 505"/>
                    <a:gd name="T86" fmla="*/ 459 w 578"/>
                    <a:gd name="T87" fmla="*/ 494 h 505"/>
                    <a:gd name="T88" fmla="*/ 464 w 578"/>
                    <a:gd name="T89" fmla="*/ 494 h 505"/>
                    <a:gd name="T90" fmla="*/ 520 w 578"/>
                    <a:gd name="T91" fmla="*/ 502 h 505"/>
                    <a:gd name="T92" fmla="*/ 578 w 578"/>
                    <a:gd name="T93" fmla="*/ 505 h 50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578"/>
                    <a:gd name="T142" fmla="*/ 0 h 505"/>
                    <a:gd name="T143" fmla="*/ 578 w 578"/>
                    <a:gd name="T144" fmla="*/ 505 h 505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578" h="505">
                      <a:moveTo>
                        <a:pt x="578" y="505"/>
                      </a:moveTo>
                      <a:lnTo>
                        <a:pt x="578" y="478"/>
                      </a:lnTo>
                      <a:lnTo>
                        <a:pt x="520" y="475"/>
                      </a:lnTo>
                      <a:lnTo>
                        <a:pt x="464" y="467"/>
                      </a:lnTo>
                      <a:lnTo>
                        <a:pt x="464" y="481"/>
                      </a:lnTo>
                      <a:lnTo>
                        <a:pt x="470" y="468"/>
                      </a:lnTo>
                      <a:lnTo>
                        <a:pt x="415" y="455"/>
                      </a:lnTo>
                      <a:lnTo>
                        <a:pt x="364" y="439"/>
                      </a:lnTo>
                      <a:lnTo>
                        <a:pt x="314" y="418"/>
                      </a:lnTo>
                      <a:lnTo>
                        <a:pt x="267" y="394"/>
                      </a:lnTo>
                      <a:lnTo>
                        <a:pt x="224" y="367"/>
                      </a:lnTo>
                      <a:lnTo>
                        <a:pt x="219" y="380"/>
                      </a:lnTo>
                      <a:lnTo>
                        <a:pt x="229" y="370"/>
                      </a:lnTo>
                      <a:lnTo>
                        <a:pt x="188" y="338"/>
                      </a:lnTo>
                      <a:lnTo>
                        <a:pt x="151" y="302"/>
                      </a:lnTo>
                      <a:lnTo>
                        <a:pt x="119" y="265"/>
                      </a:lnTo>
                      <a:lnTo>
                        <a:pt x="90" y="225"/>
                      </a:lnTo>
                      <a:lnTo>
                        <a:pt x="81" y="235"/>
                      </a:lnTo>
                      <a:lnTo>
                        <a:pt x="94" y="228"/>
                      </a:lnTo>
                      <a:lnTo>
                        <a:pt x="71" y="185"/>
                      </a:lnTo>
                      <a:lnTo>
                        <a:pt x="52" y="140"/>
                      </a:lnTo>
                      <a:lnTo>
                        <a:pt x="37" y="93"/>
                      </a:lnTo>
                      <a:lnTo>
                        <a:pt x="24" y="99"/>
                      </a:lnTo>
                      <a:lnTo>
                        <a:pt x="39" y="99"/>
                      </a:lnTo>
                      <a:lnTo>
                        <a:pt x="29" y="50"/>
                      </a:lnTo>
                      <a:lnTo>
                        <a:pt x="28" y="0"/>
                      </a:lnTo>
                      <a:lnTo>
                        <a:pt x="0" y="0"/>
                      </a:lnTo>
                      <a:lnTo>
                        <a:pt x="2" y="50"/>
                      </a:lnTo>
                      <a:lnTo>
                        <a:pt x="11" y="99"/>
                      </a:lnTo>
                      <a:lnTo>
                        <a:pt x="11" y="104"/>
                      </a:lnTo>
                      <a:lnTo>
                        <a:pt x="26" y="151"/>
                      </a:lnTo>
                      <a:lnTo>
                        <a:pt x="45" y="196"/>
                      </a:lnTo>
                      <a:lnTo>
                        <a:pt x="68" y="240"/>
                      </a:lnTo>
                      <a:lnTo>
                        <a:pt x="71" y="244"/>
                      </a:lnTo>
                      <a:lnTo>
                        <a:pt x="100" y="285"/>
                      </a:lnTo>
                      <a:lnTo>
                        <a:pt x="132" y="322"/>
                      </a:lnTo>
                      <a:lnTo>
                        <a:pt x="169" y="357"/>
                      </a:lnTo>
                      <a:lnTo>
                        <a:pt x="209" y="389"/>
                      </a:lnTo>
                      <a:lnTo>
                        <a:pt x="213" y="393"/>
                      </a:lnTo>
                      <a:lnTo>
                        <a:pt x="256" y="420"/>
                      </a:lnTo>
                      <a:lnTo>
                        <a:pt x="303" y="444"/>
                      </a:lnTo>
                      <a:lnTo>
                        <a:pt x="353" y="465"/>
                      </a:lnTo>
                      <a:lnTo>
                        <a:pt x="404" y="481"/>
                      </a:lnTo>
                      <a:lnTo>
                        <a:pt x="459" y="494"/>
                      </a:lnTo>
                      <a:lnTo>
                        <a:pt x="464" y="494"/>
                      </a:lnTo>
                      <a:lnTo>
                        <a:pt x="520" y="502"/>
                      </a:lnTo>
                      <a:lnTo>
                        <a:pt x="578" y="5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2" name="Freeform 674"/>
                <p:cNvSpPr>
                  <a:spLocks/>
                </p:cNvSpPr>
                <p:nvPr/>
              </p:nvSpPr>
              <p:spPr bwMode="auto">
                <a:xfrm>
                  <a:off x="4592" y="1715"/>
                  <a:ext cx="280" cy="253"/>
                </a:xfrm>
                <a:custGeom>
                  <a:avLst/>
                  <a:gdLst>
                    <a:gd name="T0" fmla="*/ 0 w 558"/>
                    <a:gd name="T1" fmla="*/ 478 h 505"/>
                    <a:gd name="T2" fmla="*/ 0 w 558"/>
                    <a:gd name="T3" fmla="*/ 505 h 505"/>
                    <a:gd name="T4" fmla="*/ 56 w 558"/>
                    <a:gd name="T5" fmla="*/ 502 h 505"/>
                    <a:gd name="T6" fmla="*/ 109 w 558"/>
                    <a:gd name="T7" fmla="*/ 494 h 505"/>
                    <a:gd name="T8" fmla="*/ 116 w 558"/>
                    <a:gd name="T9" fmla="*/ 494 h 505"/>
                    <a:gd name="T10" fmla="*/ 167 w 558"/>
                    <a:gd name="T11" fmla="*/ 481 h 505"/>
                    <a:gd name="T12" fmla="*/ 217 w 558"/>
                    <a:gd name="T13" fmla="*/ 465 h 505"/>
                    <a:gd name="T14" fmla="*/ 265 w 558"/>
                    <a:gd name="T15" fmla="*/ 444 h 505"/>
                    <a:gd name="T16" fmla="*/ 310 w 558"/>
                    <a:gd name="T17" fmla="*/ 420 h 505"/>
                    <a:gd name="T18" fmla="*/ 352 w 558"/>
                    <a:gd name="T19" fmla="*/ 393 h 505"/>
                    <a:gd name="T20" fmla="*/ 355 w 558"/>
                    <a:gd name="T21" fmla="*/ 389 h 505"/>
                    <a:gd name="T22" fmla="*/ 394 w 558"/>
                    <a:gd name="T23" fmla="*/ 357 h 505"/>
                    <a:gd name="T24" fmla="*/ 429 w 558"/>
                    <a:gd name="T25" fmla="*/ 322 h 505"/>
                    <a:gd name="T26" fmla="*/ 460 w 558"/>
                    <a:gd name="T27" fmla="*/ 285 h 505"/>
                    <a:gd name="T28" fmla="*/ 463 w 558"/>
                    <a:gd name="T29" fmla="*/ 280 h 505"/>
                    <a:gd name="T30" fmla="*/ 490 w 558"/>
                    <a:gd name="T31" fmla="*/ 240 h 505"/>
                    <a:gd name="T32" fmla="*/ 515 w 558"/>
                    <a:gd name="T33" fmla="*/ 196 h 505"/>
                    <a:gd name="T34" fmla="*/ 532 w 558"/>
                    <a:gd name="T35" fmla="*/ 151 h 505"/>
                    <a:gd name="T36" fmla="*/ 545 w 558"/>
                    <a:gd name="T37" fmla="*/ 104 h 505"/>
                    <a:gd name="T38" fmla="*/ 547 w 558"/>
                    <a:gd name="T39" fmla="*/ 99 h 505"/>
                    <a:gd name="T40" fmla="*/ 555 w 558"/>
                    <a:gd name="T41" fmla="*/ 50 h 505"/>
                    <a:gd name="T42" fmla="*/ 558 w 558"/>
                    <a:gd name="T43" fmla="*/ 0 h 505"/>
                    <a:gd name="T44" fmla="*/ 531 w 558"/>
                    <a:gd name="T45" fmla="*/ 0 h 505"/>
                    <a:gd name="T46" fmla="*/ 528 w 558"/>
                    <a:gd name="T47" fmla="*/ 50 h 505"/>
                    <a:gd name="T48" fmla="*/ 519 w 558"/>
                    <a:gd name="T49" fmla="*/ 99 h 505"/>
                    <a:gd name="T50" fmla="*/ 532 w 558"/>
                    <a:gd name="T51" fmla="*/ 99 h 505"/>
                    <a:gd name="T52" fmla="*/ 519 w 558"/>
                    <a:gd name="T53" fmla="*/ 93 h 505"/>
                    <a:gd name="T54" fmla="*/ 507 w 558"/>
                    <a:gd name="T55" fmla="*/ 140 h 505"/>
                    <a:gd name="T56" fmla="*/ 489 w 558"/>
                    <a:gd name="T57" fmla="*/ 185 h 505"/>
                    <a:gd name="T58" fmla="*/ 465 w 558"/>
                    <a:gd name="T59" fmla="*/ 228 h 505"/>
                    <a:gd name="T60" fmla="*/ 437 w 558"/>
                    <a:gd name="T61" fmla="*/ 269 h 505"/>
                    <a:gd name="T62" fmla="*/ 450 w 558"/>
                    <a:gd name="T63" fmla="*/ 275 h 505"/>
                    <a:gd name="T64" fmla="*/ 441 w 558"/>
                    <a:gd name="T65" fmla="*/ 265 h 505"/>
                    <a:gd name="T66" fmla="*/ 410 w 558"/>
                    <a:gd name="T67" fmla="*/ 302 h 505"/>
                    <a:gd name="T68" fmla="*/ 375 w 558"/>
                    <a:gd name="T69" fmla="*/ 338 h 505"/>
                    <a:gd name="T70" fmla="*/ 336 w 558"/>
                    <a:gd name="T71" fmla="*/ 370 h 505"/>
                    <a:gd name="T72" fmla="*/ 346 w 558"/>
                    <a:gd name="T73" fmla="*/ 380 h 505"/>
                    <a:gd name="T74" fmla="*/ 341 w 558"/>
                    <a:gd name="T75" fmla="*/ 367 h 505"/>
                    <a:gd name="T76" fmla="*/ 299 w 558"/>
                    <a:gd name="T77" fmla="*/ 394 h 505"/>
                    <a:gd name="T78" fmla="*/ 254 w 558"/>
                    <a:gd name="T79" fmla="*/ 418 h 505"/>
                    <a:gd name="T80" fmla="*/ 206 w 558"/>
                    <a:gd name="T81" fmla="*/ 439 h 505"/>
                    <a:gd name="T82" fmla="*/ 156 w 558"/>
                    <a:gd name="T83" fmla="*/ 455 h 505"/>
                    <a:gd name="T84" fmla="*/ 104 w 558"/>
                    <a:gd name="T85" fmla="*/ 468 h 505"/>
                    <a:gd name="T86" fmla="*/ 109 w 558"/>
                    <a:gd name="T87" fmla="*/ 481 h 505"/>
                    <a:gd name="T88" fmla="*/ 109 w 558"/>
                    <a:gd name="T89" fmla="*/ 467 h 505"/>
                    <a:gd name="T90" fmla="*/ 56 w 558"/>
                    <a:gd name="T91" fmla="*/ 475 h 505"/>
                    <a:gd name="T92" fmla="*/ 0 w 558"/>
                    <a:gd name="T93" fmla="*/ 478 h 50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558"/>
                    <a:gd name="T142" fmla="*/ 0 h 505"/>
                    <a:gd name="T143" fmla="*/ 558 w 558"/>
                    <a:gd name="T144" fmla="*/ 505 h 505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558" h="505">
                      <a:moveTo>
                        <a:pt x="0" y="478"/>
                      </a:moveTo>
                      <a:lnTo>
                        <a:pt x="0" y="505"/>
                      </a:lnTo>
                      <a:lnTo>
                        <a:pt x="56" y="502"/>
                      </a:lnTo>
                      <a:lnTo>
                        <a:pt x="109" y="494"/>
                      </a:lnTo>
                      <a:lnTo>
                        <a:pt x="116" y="494"/>
                      </a:lnTo>
                      <a:lnTo>
                        <a:pt x="167" y="481"/>
                      </a:lnTo>
                      <a:lnTo>
                        <a:pt x="217" y="465"/>
                      </a:lnTo>
                      <a:lnTo>
                        <a:pt x="265" y="444"/>
                      </a:lnTo>
                      <a:lnTo>
                        <a:pt x="310" y="420"/>
                      </a:lnTo>
                      <a:lnTo>
                        <a:pt x="352" y="393"/>
                      </a:lnTo>
                      <a:lnTo>
                        <a:pt x="355" y="389"/>
                      </a:lnTo>
                      <a:lnTo>
                        <a:pt x="394" y="357"/>
                      </a:lnTo>
                      <a:lnTo>
                        <a:pt x="429" y="322"/>
                      </a:lnTo>
                      <a:lnTo>
                        <a:pt x="460" y="285"/>
                      </a:lnTo>
                      <a:lnTo>
                        <a:pt x="463" y="280"/>
                      </a:lnTo>
                      <a:lnTo>
                        <a:pt x="490" y="240"/>
                      </a:lnTo>
                      <a:lnTo>
                        <a:pt x="515" y="196"/>
                      </a:lnTo>
                      <a:lnTo>
                        <a:pt x="532" y="151"/>
                      </a:lnTo>
                      <a:lnTo>
                        <a:pt x="545" y="104"/>
                      </a:lnTo>
                      <a:lnTo>
                        <a:pt x="547" y="99"/>
                      </a:lnTo>
                      <a:lnTo>
                        <a:pt x="555" y="50"/>
                      </a:lnTo>
                      <a:lnTo>
                        <a:pt x="558" y="0"/>
                      </a:lnTo>
                      <a:lnTo>
                        <a:pt x="531" y="0"/>
                      </a:lnTo>
                      <a:lnTo>
                        <a:pt x="528" y="50"/>
                      </a:lnTo>
                      <a:lnTo>
                        <a:pt x="519" y="99"/>
                      </a:lnTo>
                      <a:lnTo>
                        <a:pt x="532" y="99"/>
                      </a:lnTo>
                      <a:lnTo>
                        <a:pt x="519" y="93"/>
                      </a:lnTo>
                      <a:lnTo>
                        <a:pt x="507" y="140"/>
                      </a:lnTo>
                      <a:lnTo>
                        <a:pt x="489" y="185"/>
                      </a:lnTo>
                      <a:lnTo>
                        <a:pt x="465" y="228"/>
                      </a:lnTo>
                      <a:lnTo>
                        <a:pt x="437" y="269"/>
                      </a:lnTo>
                      <a:lnTo>
                        <a:pt x="450" y="275"/>
                      </a:lnTo>
                      <a:lnTo>
                        <a:pt x="441" y="265"/>
                      </a:lnTo>
                      <a:lnTo>
                        <a:pt x="410" y="302"/>
                      </a:lnTo>
                      <a:lnTo>
                        <a:pt x="375" y="338"/>
                      </a:lnTo>
                      <a:lnTo>
                        <a:pt x="336" y="370"/>
                      </a:lnTo>
                      <a:lnTo>
                        <a:pt x="346" y="380"/>
                      </a:lnTo>
                      <a:lnTo>
                        <a:pt x="341" y="367"/>
                      </a:lnTo>
                      <a:lnTo>
                        <a:pt x="299" y="394"/>
                      </a:lnTo>
                      <a:lnTo>
                        <a:pt x="254" y="418"/>
                      </a:lnTo>
                      <a:lnTo>
                        <a:pt x="206" y="439"/>
                      </a:lnTo>
                      <a:lnTo>
                        <a:pt x="156" y="455"/>
                      </a:lnTo>
                      <a:lnTo>
                        <a:pt x="104" y="468"/>
                      </a:lnTo>
                      <a:lnTo>
                        <a:pt x="109" y="481"/>
                      </a:lnTo>
                      <a:lnTo>
                        <a:pt x="109" y="467"/>
                      </a:lnTo>
                      <a:lnTo>
                        <a:pt x="56" y="475"/>
                      </a:lnTo>
                      <a:lnTo>
                        <a:pt x="0" y="4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3" name="Rectangle 675"/>
                <p:cNvSpPr>
                  <a:spLocks noChangeArrowheads="1"/>
                </p:cNvSpPr>
                <p:nvPr/>
              </p:nvSpPr>
              <p:spPr bwMode="auto">
                <a:xfrm>
                  <a:off x="4233" y="1038"/>
                  <a:ext cx="720" cy="35"/>
                </a:xfrm>
                <a:prstGeom prst="rect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4" name="Rectangle 676"/>
                <p:cNvSpPr>
                  <a:spLocks noChangeArrowheads="1"/>
                </p:cNvSpPr>
                <p:nvPr/>
              </p:nvSpPr>
              <p:spPr bwMode="auto">
                <a:xfrm>
                  <a:off x="4549" y="784"/>
                  <a:ext cx="98" cy="899"/>
                </a:xfrm>
                <a:prstGeom prst="rect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5" name="Oval 677"/>
                <p:cNvSpPr>
                  <a:spLocks noChangeArrowheads="1"/>
                </p:cNvSpPr>
                <p:nvPr/>
              </p:nvSpPr>
              <p:spPr bwMode="auto">
                <a:xfrm>
                  <a:off x="4359" y="1374"/>
                  <a:ext cx="43" cy="47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6" name="Oval 678"/>
                <p:cNvSpPr>
                  <a:spLocks noChangeArrowheads="1"/>
                </p:cNvSpPr>
                <p:nvPr/>
              </p:nvSpPr>
              <p:spPr bwMode="auto">
                <a:xfrm>
                  <a:off x="4397" y="1626"/>
                  <a:ext cx="33" cy="23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7" name="Oval 679"/>
                <p:cNvSpPr>
                  <a:spLocks noChangeArrowheads="1"/>
                </p:cNvSpPr>
                <p:nvPr/>
              </p:nvSpPr>
              <p:spPr bwMode="auto">
                <a:xfrm>
                  <a:off x="4359" y="1551"/>
                  <a:ext cx="33" cy="36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8" name="Oval 680"/>
                <p:cNvSpPr>
                  <a:spLocks noChangeArrowheads="1"/>
                </p:cNvSpPr>
                <p:nvPr/>
              </p:nvSpPr>
              <p:spPr bwMode="auto">
                <a:xfrm>
                  <a:off x="4545" y="1846"/>
                  <a:ext cx="22" cy="23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9" name="Rectangle 681"/>
                <p:cNvSpPr>
                  <a:spLocks noChangeArrowheads="1"/>
                </p:cNvSpPr>
                <p:nvPr/>
              </p:nvSpPr>
              <p:spPr bwMode="auto">
                <a:xfrm>
                  <a:off x="4320" y="1355"/>
                  <a:ext cx="543" cy="14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6" name="Group 682"/>
              <p:cNvGrpSpPr>
                <a:grpSpLocks/>
              </p:cNvGrpSpPr>
              <p:nvPr/>
            </p:nvGrpSpPr>
            <p:grpSpPr bwMode="auto">
              <a:xfrm>
                <a:off x="4497" y="1356"/>
                <a:ext cx="194" cy="513"/>
                <a:chOff x="4497" y="1356"/>
                <a:chExt cx="194" cy="513"/>
              </a:xfrm>
            </p:grpSpPr>
            <p:sp>
              <p:nvSpPr>
                <p:cNvPr id="470" name="Oval 683"/>
                <p:cNvSpPr>
                  <a:spLocks noChangeArrowheads="1"/>
                </p:cNvSpPr>
                <p:nvPr/>
              </p:nvSpPr>
              <p:spPr bwMode="auto">
                <a:xfrm>
                  <a:off x="4627" y="1846"/>
                  <a:ext cx="22" cy="23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1" name="Rectangle 684"/>
                <p:cNvSpPr>
                  <a:spLocks noChangeArrowheads="1"/>
                </p:cNvSpPr>
                <p:nvPr/>
              </p:nvSpPr>
              <p:spPr bwMode="auto">
                <a:xfrm>
                  <a:off x="4497" y="1729"/>
                  <a:ext cx="194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2" name="Rectangle 685"/>
                <p:cNvSpPr>
                  <a:spLocks noChangeArrowheads="1"/>
                </p:cNvSpPr>
                <p:nvPr/>
              </p:nvSpPr>
              <p:spPr bwMode="auto">
                <a:xfrm>
                  <a:off x="4497" y="1356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3" name="Rectangle 686"/>
                <p:cNvSpPr>
                  <a:spLocks noChangeArrowheads="1"/>
                </p:cNvSpPr>
                <p:nvPr/>
              </p:nvSpPr>
              <p:spPr bwMode="auto">
                <a:xfrm>
                  <a:off x="4497" y="1727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4" name="Rectangle 687"/>
                <p:cNvSpPr>
                  <a:spLocks noChangeArrowheads="1"/>
                </p:cNvSpPr>
                <p:nvPr/>
              </p:nvSpPr>
              <p:spPr bwMode="auto">
                <a:xfrm>
                  <a:off x="4497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5" name="Rectangle 688"/>
                <p:cNvSpPr>
                  <a:spLocks noChangeArrowheads="1"/>
                </p:cNvSpPr>
                <p:nvPr/>
              </p:nvSpPr>
              <p:spPr bwMode="auto">
                <a:xfrm>
                  <a:off x="4690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6" name="Rectangle 689"/>
                <p:cNvSpPr>
                  <a:spLocks noChangeArrowheads="1"/>
                </p:cNvSpPr>
                <p:nvPr/>
              </p:nvSpPr>
              <p:spPr bwMode="auto">
                <a:xfrm>
                  <a:off x="4498" y="1358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7" name="Rectangle 690"/>
                <p:cNvSpPr>
                  <a:spLocks noChangeArrowheads="1"/>
                </p:cNvSpPr>
                <p:nvPr/>
              </p:nvSpPr>
              <p:spPr bwMode="auto">
                <a:xfrm>
                  <a:off x="4498" y="1725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8" name="Rectangle 691"/>
                <p:cNvSpPr>
                  <a:spLocks noChangeArrowheads="1"/>
                </p:cNvSpPr>
                <p:nvPr/>
              </p:nvSpPr>
              <p:spPr bwMode="auto">
                <a:xfrm>
                  <a:off x="4498" y="1360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79" name="Rectangle 692"/>
                <p:cNvSpPr>
                  <a:spLocks noChangeArrowheads="1"/>
                </p:cNvSpPr>
                <p:nvPr/>
              </p:nvSpPr>
              <p:spPr bwMode="auto">
                <a:xfrm>
                  <a:off x="4498" y="1724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0" name="Rectangle 693"/>
                <p:cNvSpPr>
                  <a:spLocks noChangeArrowheads="1"/>
                </p:cNvSpPr>
                <p:nvPr/>
              </p:nvSpPr>
              <p:spPr bwMode="auto">
                <a:xfrm>
                  <a:off x="449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1" name="Rectangle 694"/>
                <p:cNvSpPr>
                  <a:spLocks noChangeArrowheads="1"/>
                </p:cNvSpPr>
                <p:nvPr/>
              </p:nvSpPr>
              <p:spPr bwMode="auto">
                <a:xfrm>
                  <a:off x="468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2" name="Rectangle 695"/>
                <p:cNvSpPr>
                  <a:spLocks noChangeArrowheads="1"/>
                </p:cNvSpPr>
                <p:nvPr/>
              </p:nvSpPr>
              <p:spPr bwMode="auto">
                <a:xfrm>
                  <a:off x="4500" y="1361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3" name="Rectangle 696"/>
                <p:cNvSpPr>
                  <a:spLocks noChangeArrowheads="1"/>
                </p:cNvSpPr>
                <p:nvPr/>
              </p:nvSpPr>
              <p:spPr bwMode="auto">
                <a:xfrm>
                  <a:off x="4500" y="1722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4" name="Rectangle 697"/>
                <p:cNvSpPr>
                  <a:spLocks noChangeArrowheads="1"/>
                </p:cNvSpPr>
                <p:nvPr/>
              </p:nvSpPr>
              <p:spPr bwMode="auto">
                <a:xfrm>
                  <a:off x="4500" y="1363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5" name="Rectangle 698"/>
                <p:cNvSpPr>
                  <a:spLocks noChangeArrowheads="1"/>
                </p:cNvSpPr>
                <p:nvPr/>
              </p:nvSpPr>
              <p:spPr bwMode="auto">
                <a:xfrm>
                  <a:off x="4500" y="1720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6" name="Rectangle 699"/>
                <p:cNvSpPr>
                  <a:spLocks noChangeArrowheads="1"/>
                </p:cNvSpPr>
                <p:nvPr/>
              </p:nvSpPr>
              <p:spPr bwMode="auto">
                <a:xfrm>
                  <a:off x="4500" y="1365"/>
                  <a:ext cx="1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7" name="Rectangle 700"/>
                <p:cNvSpPr>
                  <a:spLocks noChangeArrowheads="1"/>
                </p:cNvSpPr>
                <p:nvPr/>
              </p:nvSpPr>
              <p:spPr bwMode="auto">
                <a:xfrm>
                  <a:off x="4686" y="1365"/>
                  <a:ext cx="2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8" name="Rectangle 701"/>
                <p:cNvSpPr>
                  <a:spLocks noChangeArrowheads="1"/>
                </p:cNvSpPr>
                <p:nvPr/>
              </p:nvSpPr>
              <p:spPr bwMode="auto">
                <a:xfrm>
                  <a:off x="4501" y="1365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89" name="Rectangle 702"/>
                <p:cNvSpPr>
                  <a:spLocks noChangeArrowheads="1"/>
                </p:cNvSpPr>
                <p:nvPr/>
              </p:nvSpPr>
              <p:spPr bwMode="auto">
                <a:xfrm>
                  <a:off x="4501" y="1719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0" name="Rectangle 703"/>
                <p:cNvSpPr>
                  <a:spLocks noChangeArrowheads="1"/>
                </p:cNvSpPr>
                <p:nvPr/>
              </p:nvSpPr>
              <p:spPr bwMode="auto">
                <a:xfrm>
                  <a:off x="4501" y="1366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1" name="Rectangle 704"/>
                <p:cNvSpPr>
                  <a:spLocks noChangeArrowheads="1"/>
                </p:cNvSpPr>
                <p:nvPr/>
              </p:nvSpPr>
              <p:spPr bwMode="auto">
                <a:xfrm>
                  <a:off x="4501" y="1717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2" name="Rectangle 705"/>
                <p:cNvSpPr>
                  <a:spLocks noChangeArrowheads="1"/>
                </p:cNvSpPr>
                <p:nvPr/>
              </p:nvSpPr>
              <p:spPr bwMode="auto">
                <a:xfrm>
                  <a:off x="4501" y="1368"/>
                  <a:ext cx="2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3" name="Rectangle 706"/>
                <p:cNvSpPr>
                  <a:spLocks noChangeArrowheads="1"/>
                </p:cNvSpPr>
                <p:nvPr/>
              </p:nvSpPr>
              <p:spPr bwMode="auto">
                <a:xfrm>
                  <a:off x="4685" y="1368"/>
                  <a:ext cx="1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4" name="Rectangle 707"/>
                <p:cNvSpPr>
                  <a:spLocks noChangeArrowheads="1"/>
                </p:cNvSpPr>
                <p:nvPr/>
              </p:nvSpPr>
              <p:spPr bwMode="auto">
                <a:xfrm>
                  <a:off x="4503" y="1368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5" name="Rectangle 708"/>
                <p:cNvSpPr>
                  <a:spLocks noChangeArrowheads="1"/>
                </p:cNvSpPr>
                <p:nvPr/>
              </p:nvSpPr>
              <p:spPr bwMode="auto">
                <a:xfrm>
                  <a:off x="4503" y="1716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6" name="Rectangle 709"/>
                <p:cNvSpPr>
                  <a:spLocks noChangeArrowheads="1"/>
                </p:cNvSpPr>
                <p:nvPr/>
              </p:nvSpPr>
              <p:spPr bwMode="auto">
                <a:xfrm>
                  <a:off x="4503" y="1369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7" name="Rectangle 710"/>
                <p:cNvSpPr>
                  <a:spLocks noChangeArrowheads="1"/>
                </p:cNvSpPr>
                <p:nvPr/>
              </p:nvSpPr>
              <p:spPr bwMode="auto">
                <a:xfrm>
                  <a:off x="4503" y="1714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8" name="Rectangle 711"/>
                <p:cNvSpPr>
                  <a:spLocks noChangeArrowheads="1"/>
                </p:cNvSpPr>
                <p:nvPr/>
              </p:nvSpPr>
              <p:spPr bwMode="auto">
                <a:xfrm>
                  <a:off x="450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99" name="Rectangle 712"/>
                <p:cNvSpPr>
                  <a:spLocks noChangeArrowheads="1"/>
                </p:cNvSpPr>
                <p:nvPr/>
              </p:nvSpPr>
              <p:spPr bwMode="auto">
                <a:xfrm>
                  <a:off x="468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0" name="Rectangle 713"/>
                <p:cNvSpPr>
                  <a:spLocks noChangeArrowheads="1"/>
                </p:cNvSpPr>
                <p:nvPr/>
              </p:nvSpPr>
              <p:spPr bwMode="auto">
                <a:xfrm>
                  <a:off x="4505" y="1371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1" name="Rectangle 714"/>
                <p:cNvSpPr>
                  <a:spLocks noChangeArrowheads="1"/>
                </p:cNvSpPr>
                <p:nvPr/>
              </p:nvSpPr>
              <p:spPr bwMode="auto">
                <a:xfrm>
                  <a:off x="4505" y="1712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2" name="Rectangle 715"/>
                <p:cNvSpPr>
                  <a:spLocks noChangeArrowheads="1"/>
                </p:cNvSpPr>
                <p:nvPr/>
              </p:nvSpPr>
              <p:spPr bwMode="auto">
                <a:xfrm>
                  <a:off x="4505" y="1373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3" name="Rectangle 716"/>
                <p:cNvSpPr>
                  <a:spLocks noChangeArrowheads="1"/>
                </p:cNvSpPr>
                <p:nvPr/>
              </p:nvSpPr>
              <p:spPr bwMode="auto">
                <a:xfrm>
                  <a:off x="4505" y="1711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4" name="Rectangle 717"/>
                <p:cNvSpPr>
                  <a:spLocks noChangeArrowheads="1"/>
                </p:cNvSpPr>
                <p:nvPr/>
              </p:nvSpPr>
              <p:spPr bwMode="auto">
                <a:xfrm>
                  <a:off x="4505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5" name="Rectangle 718"/>
                <p:cNvSpPr>
                  <a:spLocks noChangeArrowheads="1"/>
                </p:cNvSpPr>
                <p:nvPr/>
              </p:nvSpPr>
              <p:spPr bwMode="auto">
                <a:xfrm>
                  <a:off x="4682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6" name="Rectangle 719"/>
                <p:cNvSpPr>
                  <a:spLocks noChangeArrowheads="1"/>
                </p:cNvSpPr>
                <p:nvPr/>
              </p:nvSpPr>
              <p:spPr bwMode="auto">
                <a:xfrm>
                  <a:off x="4506" y="1374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7" name="Rectangle 720"/>
                <p:cNvSpPr>
                  <a:spLocks noChangeArrowheads="1"/>
                </p:cNvSpPr>
                <p:nvPr/>
              </p:nvSpPr>
              <p:spPr bwMode="auto">
                <a:xfrm>
                  <a:off x="4506" y="1709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8" name="Rectangle 721"/>
                <p:cNvSpPr>
                  <a:spLocks noChangeArrowheads="1"/>
                </p:cNvSpPr>
                <p:nvPr/>
              </p:nvSpPr>
              <p:spPr bwMode="auto">
                <a:xfrm>
                  <a:off x="4506" y="1376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09" name="Rectangle 722"/>
                <p:cNvSpPr>
                  <a:spLocks noChangeArrowheads="1"/>
                </p:cNvSpPr>
                <p:nvPr/>
              </p:nvSpPr>
              <p:spPr bwMode="auto">
                <a:xfrm>
                  <a:off x="4506" y="1708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0" name="Rectangle 723"/>
                <p:cNvSpPr>
                  <a:spLocks noChangeArrowheads="1"/>
                </p:cNvSpPr>
                <p:nvPr/>
              </p:nvSpPr>
              <p:spPr bwMode="auto">
                <a:xfrm>
                  <a:off x="4506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1" name="Rectangle 724"/>
                <p:cNvSpPr>
                  <a:spLocks noChangeArrowheads="1"/>
                </p:cNvSpPr>
                <p:nvPr/>
              </p:nvSpPr>
              <p:spPr bwMode="auto">
                <a:xfrm>
                  <a:off x="4680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2" name="Rectangle 725"/>
                <p:cNvSpPr>
                  <a:spLocks noChangeArrowheads="1"/>
                </p:cNvSpPr>
                <p:nvPr/>
              </p:nvSpPr>
              <p:spPr bwMode="auto">
                <a:xfrm>
                  <a:off x="4508" y="1377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3" name="Rectangle 726"/>
                <p:cNvSpPr>
                  <a:spLocks noChangeArrowheads="1"/>
                </p:cNvSpPr>
                <p:nvPr/>
              </p:nvSpPr>
              <p:spPr bwMode="auto">
                <a:xfrm>
                  <a:off x="4508" y="1706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4" name="Rectangle 727"/>
                <p:cNvSpPr>
                  <a:spLocks noChangeArrowheads="1"/>
                </p:cNvSpPr>
                <p:nvPr/>
              </p:nvSpPr>
              <p:spPr bwMode="auto">
                <a:xfrm>
                  <a:off x="4508" y="1379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5" name="Rectangle 728"/>
                <p:cNvSpPr>
                  <a:spLocks noChangeArrowheads="1"/>
                </p:cNvSpPr>
                <p:nvPr/>
              </p:nvSpPr>
              <p:spPr bwMode="auto">
                <a:xfrm>
                  <a:off x="4508" y="1704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6" name="Rectangle 729"/>
                <p:cNvSpPr>
                  <a:spLocks noChangeArrowheads="1"/>
                </p:cNvSpPr>
                <p:nvPr/>
              </p:nvSpPr>
              <p:spPr bwMode="auto">
                <a:xfrm>
                  <a:off x="4508" y="1381"/>
                  <a:ext cx="1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7" name="Rectangle 730"/>
                <p:cNvSpPr>
                  <a:spLocks noChangeArrowheads="1"/>
                </p:cNvSpPr>
                <p:nvPr/>
              </p:nvSpPr>
              <p:spPr bwMode="auto">
                <a:xfrm>
                  <a:off x="4678" y="1381"/>
                  <a:ext cx="2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8" name="Rectangle 731"/>
                <p:cNvSpPr>
                  <a:spLocks noChangeArrowheads="1"/>
                </p:cNvSpPr>
                <p:nvPr/>
              </p:nvSpPr>
              <p:spPr bwMode="auto">
                <a:xfrm>
                  <a:off x="4509" y="1381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19" name="Rectangle 732"/>
                <p:cNvSpPr>
                  <a:spLocks noChangeArrowheads="1"/>
                </p:cNvSpPr>
                <p:nvPr/>
              </p:nvSpPr>
              <p:spPr bwMode="auto">
                <a:xfrm>
                  <a:off x="4509" y="1703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0" name="Rectangle 733"/>
                <p:cNvSpPr>
                  <a:spLocks noChangeArrowheads="1"/>
                </p:cNvSpPr>
                <p:nvPr/>
              </p:nvSpPr>
              <p:spPr bwMode="auto">
                <a:xfrm>
                  <a:off x="4509" y="1382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1" name="Rectangle 734"/>
                <p:cNvSpPr>
                  <a:spLocks noChangeArrowheads="1"/>
                </p:cNvSpPr>
                <p:nvPr/>
              </p:nvSpPr>
              <p:spPr bwMode="auto">
                <a:xfrm>
                  <a:off x="4509" y="1701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2" name="Rectangle 735"/>
                <p:cNvSpPr>
                  <a:spLocks noChangeArrowheads="1"/>
                </p:cNvSpPr>
                <p:nvPr/>
              </p:nvSpPr>
              <p:spPr bwMode="auto">
                <a:xfrm>
                  <a:off x="4509" y="1384"/>
                  <a:ext cx="2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3" name="Rectangle 736"/>
                <p:cNvSpPr>
                  <a:spLocks noChangeArrowheads="1"/>
                </p:cNvSpPr>
                <p:nvPr/>
              </p:nvSpPr>
              <p:spPr bwMode="auto">
                <a:xfrm>
                  <a:off x="4677" y="1384"/>
                  <a:ext cx="1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4" name="Rectangle 737"/>
                <p:cNvSpPr>
                  <a:spLocks noChangeArrowheads="1"/>
                </p:cNvSpPr>
                <p:nvPr/>
              </p:nvSpPr>
              <p:spPr bwMode="auto">
                <a:xfrm>
                  <a:off x="4511" y="1384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5" name="Rectangle 738"/>
                <p:cNvSpPr>
                  <a:spLocks noChangeArrowheads="1"/>
                </p:cNvSpPr>
                <p:nvPr/>
              </p:nvSpPr>
              <p:spPr bwMode="auto">
                <a:xfrm>
                  <a:off x="4511" y="1700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6" name="Rectangle 739"/>
                <p:cNvSpPr>
                  <a:spLocks noChangeArrowheads="1"/>
                </p:cNvSpPr>
                <p:nvPr/>
              </p:nvSpPr>
              <p:spPr bwMode="auto">
                <a:xfrm>
                  <a:off x="4511" y="1385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7" name="Rectangle 740"/>
                <p:cNvSpPr>
                  <a:spLocks noChangeArrowheads="1"/>
                </p:cNvSpPr>
                <p:nvPr/>
              </p:nvSpPr>
              <p:spPr bwMode="auto">
                <a:xfrm>
                  <a:off x="4511" y="1698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8" name="Rectangle 741"/>
                <p:cNvSpPr>
                  <a:spLocks noChangeArrowheads="1"/>
                </p:cNvSpPr>
                <p:nvPr/>
              </p:nvSpPr>
              <p:spPr bwMode="auto">
                <a:xfrm>
                  <a:off x="4511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29" name="Rectangle 742"/>
                <p:cNvSpPr>
                  <a:spLocks noChangeArrowheads="1"/>
                </p:cNvSpPr>
                <p:nvPr/>
              </p:nvSpPr>
              <p:spPr bwMode="auto">
                <a:xfrm>
                  <a:off x="4675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0" name="Rectangle 743"/>
                <p:cNvSpPr>
                  <a:spLocks noChangeArrowheads="1"/>
                </p:cNvSpPr>
                <p:nvPr/>
              </p:nvSpPr>
              <p:spPr bwMode="auto">
                <a:xfrm>
                  <a:off x="4513" y="1387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1" name="Rectangle 744"/>
                <p:cNvSpPr>
                  <a:spLocks noChangeArrowheads="1"/>
                </p:cNvSpPr>
                <p:nvPr/>
              </p:nvSpPr>
              <p:spPr bwMode="auto">
                <a:xfrm>
                  <a:off x="4513" y="1696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2" name="Rectangle 745"/>
                <p:cNvSpPr>
                  <a:spLocks noChangeArrowheads="1"/>
                </p:cNvSpPr>
                <p:nvPr/>
              </p:nvSpPr>
              <p:spPr bwMode="auto">
                <a:xfrm>
                  <a:off x="4513" y="1389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3" name="Rectangle 746"/>
                <p:cNvSpPr>
                  <a:spLocks noChangeArrowheads="1"/>
                </p:cNvSpPr>
                <p:nvPr/>
              </p:nvSpPr>
              <p:spPr bwMode="auto">
                <a:xfrm>
                  <a:off x="4513" y="1695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4" name="Rectangle 747"/>
                <p:cNvSpPr>
                  <a:spLocks noChangeArrowheads="1"/>
                </p:cNvSpPr>
                <p:nvPr/>
              </p:nvSpPr>
              <p:spPr bwMode="auto">
                <a:xfrm>
                  <a:off x="4513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5" name="Rectangle 748"/>
                <p:cNvSpPr>
                  <a:spLocks noChangeArrowheads="1"/>
                </p:cNvSpPr>
                <p:nvPr/>
              </p:nvSpPr>
              <p:spPr bwMode="auto">
                <a:xfrm>
                  <a:off x="4674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6" name="Rectangle 749"/>
                <p:cNvSpPr>
                  <a:spLocks noChangeArrowheads="1"/>
                </p:cNvSpPr>
                <p:nvPr/>
              </p:nvSpPr>
              <p:spPr bwMode="auto">
                <a:xfrm>
                  <a:off x="4514" y="1390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7" name="Rectangle 750"/>
                <p:cNvSpPr>
                  <a:spLocks noChangeArrowheads="1"/>
                </p:cNvSpPr>
                <p:nvPr/>
              </p:nvSpPr>
              <p:spPr bwMode="auto">
                <a:xfrm>
                  <a:off x="4514" y="1693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8" name="Rectangle 751"/>
                <p:cNvSpPr>
                  <a:spLocks noChangeArrowheads="1"/>
                </p:cNvSpPr>
                <p:nvPr/>
              </p:nvSpPr>
              <p:spPr bwMode="auto">
                <a:xfrm>
                  <a:off x="4514" y="1392"/>
                  <a:ext cx="160" cy="1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39" name="Rectangle 752"/>
                <p:cNvSpPr>
                  <a:spLocks noChangeArrowheads="1"/>
                </p:cNvSpPr>
                <p:nvPr/>
              </p:nvSpPr>
              <p:spPr bwMode="auto">
                <a:xfrm>
                  <a:off x="4514" y="1691"/>
                  <a:ext cx="160" cy="2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0" name="Rectangle 753"/>
                <p:cNvSpPr>
                  <a:spLocks noChangeArrowheads="1"/>
                </p:cNvSpPr>
                <p:nvPr/>
              </p:nvSpPr>
              <p:spPr bwMode="auto">
                <a:xfrm>
                  <a:off x="4514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1" name="Rectangle 754"/>
                <p:cNvSpPr>
                  <a:spLocks noChangeArrowheads="1"/>
                </p:cNvSpPr>
                <p:nvPr/>
              </p:nvSpPr>
              <p:spPr bwMode="auto">
                <a:xfrm>
                  <a:off x="4672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2" name="Rectangle 755"/>
                <p:cNvSpPr>
                  <a:spLocks noChangeArrowheads="1"/>
                </p:cNvSpPr>
                <p:nvPr/>
              </p:nvSpPr>
              <p:spPr bwMode="auto">
                <a:xfrm>
                  <a:off x="4516" y="1393"/>
                  <a:ext cx="156" cy="2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3" name="Rectangle 756"/>
                <p:cNvSpPr>
                  <a:spLocks noChangeArrowheads="1"/>
                </p:cNvSpPr>
                <p:nvPr/>
              </p:nvSpPr>
              <p:spPr bwMode="auto">
                <a:xfrm>
                  <a:off x="4516" y="1690"/>
                  <a:ext cx="156" cy="1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4" name="Rectangle 757"/>
                <p:cNvSpPr>
                  <a:spLocks noChangeArrowheads="1"/>
                </p:cNvSpPr>
                <p:nvPr/>
              </p:nvSpPr>
              <p:spPr bwMode="auto">
                <a:xfrm>
                  <a:off x="4516" y="1395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5" name="Rectangle 758"/>
                <p:cNvSpPr>
                  <a:spLocks noChangeArrowheads="1"/>
                </p:cNvSpPr>
                <p:nvPr/>
              </p:nvSpPr>
              <p:spPr bwMode="auto">
                <a:xfrm>
                  <a:off x="4516" y="1688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6" name="Rectangle 759"/>
                <p:cNvSpPr>
                  <a:spLocks noChangeArrowheads="1"/>
                </p:cNvSpPr>
                <p:nvPr/>
              </p:nvSpPr>
              <p:spPr bwMode="auto">
                <a:xfrm>
                  <a:off x="4516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7" name="Rectangle 760"/>
                <p:cNvSpPr>
                  <a:spLocks noChangeArrowheads="1"/>
                </p:cNvSpPr>
                <p:nvPr/>
              </p:nvSpPr>
              <p:spPr bwMode="auto">
                <a:xfrm>
                  <a:off x="4670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8" name="Rectangle 761"/>
                <p:cNvSpPr>
                  <a:spLocks noChangeArrowheads="1"/>
                </p:cNvSpPr>
                <p:nvPr/>
              </p:nvSpPr>
              <p:spPr bwMode="auto">
                <a:xfrm>
                  <a:off x="4518" y="139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49" name="Rectangle 762"/>
                <p:cNvSpPr>
                  <a:spLocks noChangeArrowheads="1"/>
                </p:cNvSpPr>
                <p:nvPr/>
              </p:nvSpPr>
              <p:spPr bwMode="auto">
                <a:xfrm>
                  <a:off x="4518" y="168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0" name="Rectangle 763"/>
                <p:cNvSpPr>
                  <a:spLocks noChangeArrowheads="1"/>
                </p:cNvSpPr>
                <p:nvPr/>
              </p:nvSpPr>
              <p:spPr bwMode="auto">
                <a:xfrm>
                  <a:off x="4518" y="1398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1" name="Rectangle 764"/>
                <p:cNvSpPr>
                  <a:spLocks noChangeArrowheads="1"/>
                </p:cNvSpPr>
                <p:nvPr/>
              </p:nvSpPr>
              <p:spPr bwMode="auto">
                <a:xfrm>
                  <a:off x="4518" y="1685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2" name="Rectangle 765"/>
                <p:cNvSpPr>
                  <a:spLocks noChangeArrowheads="1"/>
                </p:cNvSpPr>
                <p:nvPr/>
              </p:nvSpPr>
              <p:spPr bwMode="auto">
                <a:xfrm>
                  <a:off x="451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3" name="Rectangle 766"/>
                <p:cNvSpPr>
                  <a:spLocks noChangeArrowheads="1"/>
                </p:cNvSpPr>
                <p:nvPr/>
              </p:nvSpPr>
              <p:spPr bwMode="auto">
                <a:xfrm>
                  <a:off x="466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4" name="Rectangle 767"/>
                <p:cNvSpPr>
                  <a:spLocks noChangeArrowheads="1"/>
                </p:cNvSpPr>
                <p:nvPr/>
              </p:nvSpPr>
              <p:spPr bwMode="auto">
                <a:xfrm>
                  <a:off x="4520" y="1400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5" name="Rectangle 768"/>
                <p:cNvSpPr>
                  <a:spLocks noChangeArrowheads="1"/>
                </p:cNvSpPr>
                <p:nvPr/>
              </p:nvSpPr>
              <p:spPr bwMode="auto">
                <a:xfrm>
                  <a:off x="4520" y="1683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6" name="Rectangle 769"/>
                <p:cNvSpPr>
                  <a:spLocks noChangeArrowheads="1"/>
                </p:cNvSpPr>
                <p:nvPr/>
              </p:nvSpPr>
              <p:spPr bwMode="auto">
                <a:xfrm>
                  <a:off x="4520" y="140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7" name="Rectangle 770"/>
                <p:cNvSpPr>
                  <a:spLocks noChangeArrowheads="1"/>
                </p:cNvSpPr>
                <p:nvPr/>
              </p:nvSpPr>
              <p:spPr bwMode="auto">
                <a:xfrm>
                  <a:off x="4520" y="168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8" name="Rectangle 771"/>
                <p:cNvSpPr>
                  <a:spLocks noChangeArrowheads="1"/>
                </p:cNvSpPr>
                <p:nvPr/>
              </p:nvSpPr>
              <p:spPr bwMode="auto">
                <a:xfrm>
                  <a:off x="4520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59" name="Rectangle 772"/>
                <p:cNvSpPr>
                  <a:spLocks noChangeArrowheads="1"/>
                </p:cNvSpPr>
                <p:nvPr/>
              </p:nvSpPr>
              <p:spPr bwMode="auto">
                <a:xfrm>
                  <a:off x="4666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0" name="Rectangle 773"/>
                <p:cNvSpPr>
                  <a:spLocks noChangeArrowheads="1"/>
                </p:cNvSpPr>
                <p:nvPr/>
              </p:nvSpPr>
              <p:spPr bwMode="auto">
                <a:xfrm>
                  <a:off x="4522" y="1403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1" name="Rectangle 774"/>
                <p:cNvSpPr>
                  <a:spLocks noChangeArrowheads="1"/>
                </p:cNvSpPr>
                <p:nvPr/>
              </p:nvSpPr>
              <p:spPr bwMode="auto">
                <a:xfrm>
                  <a:off x="4522" y="1680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2" name="Rectangle 775"/>
                <p:cNvSpPr>
                  <a:spLocks noChangeArrowheads="1"/>
                </p:cNvSpPr>
                <p:nvPr/>
              </p:nvSpPr>
              <p:spPr bwMode="auto">
                <a:xfrm>
                  <a:off x="4522" y="1405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3" name="Rectangle 776"/>
                <p:cNvSpPr>
                  <a:spLocks noChangeArrowheads="1"/>
                </p:cNvSpPr>
                <p:nvPr/>
              </p:nvSpPr>
              <p:spPr bwMode="auto">
                <a:xfrm>
                  <a:off x="4522" y="1679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4" name="Rectangle 777"/>
                <p:cNvSpPr>
                  <a:spLocks noChangeArrowheads="1"/>
                </p:cNvSpPr>
                <p:nvPr/>
              </p:nvSpPr>
              <p:spPr bwMode="auto">
                <a:xfrm>
                  <a:off x="4522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5" name="Rectangle 778"/>
                <p:cNvSpPr>
                  <a:spLocks noChangeArrowheads="1"/>
                </p:cNvSpPr>
                <p:nvPr/>
              </p:nvSpPr>
              <p:spPr bwMode="auto">
                <a:xfrm>
                  <a:off x="4665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6" name="Rectangle 779"/>
                <p:cNvSpPr>
                  <a:spLocks noChangeArrowheads="1"/>
                </p:cNvSpPr>
                <p:nvPr/>
              </p:nvSpPr>
              <p:spPr bwMode="auto">
                <a:xfrm>
                  <a:off x="4523" y="1406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7" name="Rectangle 780"/>
                <p:cNvSpPr>
                  <a:spLocks noChangeArrowheads="1"/>
                </p:cNvSpPr>
                <p:nvPr/>
              </p:nvSpPr>
              <p:spPr bwMode="auto">
                <a:xfrm>
                  <a:off x="4523" y="1677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8" name="Rectangle 781"/>
                <p:cNvSpPr>
                  <a:spLocks noChangeArrowheads="1"/>
                </p:cNvSpPr>
                <p:nvPr/>
              </p:nvSpPr>
              <p:spPr bwMode="auto">
                <a:xfrm>
                  <a:off x="4523" y="1408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69" name="Rectangle 782"/>
                <p:cNvSpPr>
                  <a:spLocks noChangeArrowheads="1"/>
                </p:cNvSpPr>
                <p:nvPr/>
              </p:nvSpPr>
              <p:spPr bwMode="auto">
                <a:xfrm>
                  <a:off x="4523" y="1675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0" name="Rectangle 783"/>
                <p:cNvSpPr>
                  <a:spLocks noChangeArrowheads="1"/>
                </p:cNvSpPr>
                <p:nvPr/>
              </p:nvSpPr>
              <p:spPr bwMode="auto">
                <a:xfrm>
                  <a:off x="452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1" name="Rectangle 784"/>
                <p:cNvSpPr>
                  <a:spLocks noChangeArrowheads="1"/>
                </p:cNvSpPr>
                <p:nvPr/>
              </p:nvSpPr>
              <p:spPr bwMode="auto">
                <a:xfrm>
                  <a:off x="466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2" name="Rectangle 785"/>
                <p:cNvSpPr>
                  <a:spLocks noChangeArrowheads="1"/>
                </p:cNvSpPr>
                <p:nvPr/>
              </p:nvSpPr>
              <p:spPr bwMode="auto">
                <a:xfrm>
                  <a:off x="4525" y="1410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3" name="Rectangle 786"/>
                <p:cNvSpPr>
                  <a:spLocks noChangeArrowheads="1"/>
                </p:cNvSpPr>
                <p:nvPr/>
              </p:nvSpPr>
              <p:spPr bwMode="auto">
                <a:xfrm>
                  <a:off x="4525" y="1674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4" name="Rectangle 787"/>
                <p:cNvSpPr>
                  <a:spLocks noChangeArrowheads="1"/>
                </p:cNvSpPr>
                <p:nvPr/>
              </p:nvSpPr>
              <p:spPr bwMode="auto">
                <a:xfrm>
                  <a:off x="4525" y="1411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5" name="Rectangle 788"/>
                <p:cNvSpPr>
                  <a:spLocks noChangeArrowheads="1"/>
                </p:cNvSpPr>
                <p:nvPr/>
              </p:nvSpPr>
              <p:spPr bwMode="auto">
                <a:xfrm>
                  <a:off x="4525" y="1672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6" name="Rectangle 789"/>
                <p:cNvSpPr>
                  <a:spLocks noChangeArrowheads="1"/>
                </p:cNvSpPr>
                <p:nvPr/>
              </p:nvSpPr>
              <p:spPr bwMode="auto">
                <a:xfrm>
                  <a:off x="4525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7" name="Rectangle 790"/>
                <p:cNvSpPr>
                  <a:spLocks noChangeArrowheads="1"/>
                </p:cNvSpPr>
                <p:nvPr/>
              </p:nvSpPr>
              <p:spPr bwMode="auto">
                <a:xfrm>
                  <a:off x="4662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8" name="Rectangle 791"/>
                <p:cNvSpPr>
                  <a:spLocks noChangeArrowheads="1"/>
                </p:cNvSpPr>
                <p:nvPr/>
              </p:nvSpPr>
              <p:spPr bwMode="auto">
                <a:xfrm>
                  <a:off x="4526" y="1413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79" name="Rectangle 792"/>
                <p:cNvSpPr>
                  <a:spLocks noChangeArrowheads="1"/>
                </p:cNvSpPr>
                <p:nvPr/>
              </p:nvSpPr>
              <p:spPr bwMode="auto">
                <a:xfrm>
                  <a:off x="4526" y="1671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0" name="Rectangle 793"/>
                <p:cNvSpPr>
                  <a:spLocks noChangeArrowheads="1"/>
                </p:cNvSpPr>
                <p:nvPr/>
              </p:nvSpPr>
              <p:spPr bwMode="auto">
                <a:xfrm>
                  <a:off x="4526" y="1414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1" name="Rectangle 794"/>
                <p:cNvSpPr>
                  <a:spLocks noChangeArrowheads="1"/>
                </p:cNvSpPr>
                <p:nvPr/>
              </p:nvSpPr>
              <p:spPr bwMode="auto">
                <a:xfrm>
                  <a:off x="4526" y="1669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2" name="Rectangle 795"/>
                <p:cNvSpPr>
                  <a:spLocks noChangeArrowheads="1"/>
                </p:cNvSpPr>
                <p:nvPr/>
              </p:nvSpPr>
              <p:spPr bwMode="auto">
                <a:xfrm>
                  <a:off x="4526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3" name="Rectangle 796"/>
                <p:cNvSpPr>
                  <a:spLocks noChangeArrowheads="1"/>
                </p:cNvSpPr>
                <p:nvPr/>
              </p:nvSpPr>
              <p:spPr bwMode="auto">
                <a:xfrm>
                  <a:off x="4660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4" name="Rectangle 797"/>
                <p:cNvSpPr>
                  <a:spLocks noChangeArrowheads="1"/>
                </p:cNvSpPr>
                <p:nvPr/>
              </p:nvSpPr>
              <p:spPr bwMode="auto">
                <a:xfrm>
                  <a:off x="4528" y="1416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5" name="Rectangle 798"/>
                <p:cNvSpPr>
                  <a:spLocks noChangeArrowheads="1"/>
                </p:cNvSpPr>
                <p:nvPr/>
              </p:nvSpPr>
              <p:spPr bwMode="auto">
                <a:xfrm>
                  <a:off x="4528" y="1667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6" name="Rectangle 799"/>
                <p:cNvSpPr>
                  <a:spLocks noChangeArrowheads="1"/>
                </p:cNvSpPr>
                <p:nvPr/>
              </p:nvSpPr>
              <p:spPr bwMode="auto">
                <a:xfrm>
                  <a:off x="4528" y="1418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7" name="Rectangle 800"/>
                <p:cNvSpPr>
                  <a:spLocks noChangeArrowheads="1"/>
                </p:cNvSpPr>
                <p:nvPr/>
              </p:nvSpPr>
              <p:spPr bwMode="auto">
                <a:xfrm>
                  <a:off x="4528" y="1666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8" name="Rectangle 801"/>
                <p:cNvSpPr>
                  <a:spLocks noChangeArrowheads="1"/>
                </p:cNvSpPr>
                <p:nvPr/>
              </p:nvSpPr>
              <p:spPr bwMode="auto">
                <a:xfrm>
                  <a:off x="452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89" name="Rectangle 802"/>
                <p:cNvSpPr>
                  <a:spLocks noChangeArrowheads="1"/>
                </p:cNvSpPr>
                <p:nvPr/>
              </p:nvSpPr>
              <p:spPr bwMode="auto">
                <a:xfrm>
                  <a:off x="465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0" name="Rectangle 803"/>
                <p:cNvSpPr>
                  <a:spLocks noChangeArrowheads="1"/>
                </p:cNvSpPr>
                <p:nvPr/>
              </p:nvSpPr>
              <p:spPr bwMode="auto">
                <a:xfrm>
                  <a:off x="4530" y="1419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1" name="Rectangle 804"/>
                <p:cNvSpPr>
                  <a:spLocks noChangeArrowheads="1"/>
                </p:cNvSpPr>
                <p:nvPr/>
              </p:nvSpPr>
              <p:spPr bwMode="auto">
                <a:xfrm>
                  <a:off x="4530" y="1664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2" name="Rectangle 805"/>
                <p:cNvSpPr>
                  <a:spLocks noChangeArrowheads="1"/>
                </p:cNvSpPr>
                <p:nvPr/>
              </p:nvSpPr>
              <p:spPr bwMode="auto">
                <a:xfrm>
                  <a:off x="4530" y="1421"/>
                  <a:ext cx="128" cy="1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3" name="Rectangle 806"/>
                <p:cNvSpPr>
                  <a:spLocks noChangeArrowheads="1"/>
                </p:cNvSpPr>
                <p:nvPr/>
              </p:nvSpPr>
              <p:spPr bwMode="auto">
                <a:xfrm>
                  <a:off x="4530" y="1662"/>
                  <a:ext cx="128" cy="2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4" name="Rectangle 807"/>
                <p:cNvSpPr>
                  <a:spLocks noChangeArrowheads="1"/>
                </p:cNvSpPr>
                <p:nvPr/>
              </p:nvSpPr>
              <p:spPr bwMode="auto">
                <a:xfrm>
                  <a:off x="4530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5" name="Rectangle 808"/>
                <p:cNvSpPr>
                  <a:spLocks noChangeArrowheads="1"/>
                </p:cNvSpPr>
                <p:nvPr/>
              </p:nvSpPr>
              <p:spPr bwMode="auto">
                <a:xfrm>
                  <a:off x="4657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6" name="Rectangle 809"/>
                <p:cNvSpPr>
                  <a:spLocks noChangeArrowheads="1"/>
                </p:cNvSpPr>
                <p:nvPr/>
              </p:nvSpPr>
              <p:spPr bwMode="auto">
                <a:xfrm>
                  <a:off x="4531" y="1422"/>
                  <a:ext cx="126" cy="2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7" name="Rectangle 810"/>
                <p:cNvSpPr>
                  <a:spLocks noChangeArrowheads="1"/>
                </p:cNvSpPr>
                <p:nvPr/>
              </p:nvSpPr>
              <p:spPr bwMode="auto">
                <a:xfrm>
                  <a:off x="4531" y="1661"/>
                  <a:ext cx="126" cy="1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8" name="Rectangle 811"/>
                <p:cNvSpPr>
                  <a:spLocks noChangeArrowheads="1"/>
                </p:cNvSpPr>
                <p:nvPr/>
              </p:nvSpPr>
              <p:spPr bwMode="auto">
                <a:xfrm>
                  <a:off x="4531" y="1424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599" name="Rectangle 812"/>
                <p:cNvSpPr>
                  <a:spLocks noChangeArrowheads="1"/>
                </p:cNvSpPr>
                <p:nvPr/>
              </p:nvSpPr>
              <p:spPr bwMode="auto">
                <a:xfrm>
                  <a:off x="4531" y="1659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0" name="Rectangle 813"/>
                <p:cNvSpPr>
                  <a:spLocks noChangeArrowheads="1"/>
                </p:cNvSpPr>
                <p:nvPr/>
              </p:nvSpPr>
              <p:spPr bwMode="auto">
                <a:xfrm>
                  <a:off x="4531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1" name="Rectangle 814"/>
                <p:cNvSpPr>
                  <a:spLocks noChangeArrowheads="1"/>
                </p:cNvSpPr>
                <p:nvPr/>
              </p:nvSpPr>
              <p:spPr bwMode="auto">
                <a:xfrm>
                  <a:off x="4655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2" name="Rectangle 815"/>
                <p:cNvSpPr>
                  <a:spLocks noChangeArrowheads="1"/>
                </p:cNvSpPr>
                <p:nvPr/>
              </p:nvSpPr>
              <p:spPr bwMode="auto">
                <a:xfrm>
                  <a:off x="4533" y="1426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3" name="Rectangle 816"/>
                <p:cNvSpPr>
                  <a:spLocks noChangeArrowheads="1"/>
                </p:cNvSpPr>
                <p:nvPr/>
              </p:nvSpPr>
              <p:spPr bwMode="auto">
                <a:xfrm>
                  <a:off x="4533" y="1658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4" name="Rectangle 817"/>
                <p:cNvSpPr>
                  <a:spLocks noChangeArrowheads="1"/>
                </p:cNvSpPr>
                <p:nvPr/>
              </p:nvSpPr>
              <p:spPr bwMode="auto">
                <a:xfrm>
                  <a:off x="4533" y="1427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5" name="Rectangle 818"/>
                <p:cNvSpPr>
                  <a:spLocks noChangeArrowheads="1"/>
                </p:cNvSpPr>
                <p:nvPr/>
              </p:nvSpPr>
              <p:spPr bwMode="auto">
                <a:xfrm>
                  <a:off x="4533" y="1656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6" name="Rectangle 819"/>
                <p:cNvSpPr>
                  <a:spLocks noChangeArrowheads="1"/>
                </p:cNvSpPr>
                <p:nvPr/>
              </p:nvSpPr>
              <p:spPr bwMode="auto">
                <a:xfrm>
                  <a:off x="4533" y="1429"/>
                  <a:ext cx="1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7" name="Rectangle 820"/>
                <p:cNvSpPr>
                  <a:spLocks noChangeArrowheads="1"/>
                </p:cNvSpPr>
                <p:nvPr/>
              </p:nvSpPr>
              <p:spPr bwMode="auto">
                <a:xfrm>
                  <a:off x="4653" y="1429"/>
                  <a:ext cx="2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8" name="Rectangle 821"/>
                <p:cNvSpPr>
                  <a:spLocks noChangeArrowheads="1"/>
                </p:cNvSpPr>
                <p:nvPr/>
              </p:nvSpPr>
              <p:spPr bwMode="auto">
                <a:xfrm>
                  <a:off x="4534" y="1429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09" name="Rectangle 822"/>
                <p:cNvSpPr>
                  <a:spLocks noChangeArrowheads="1"/>
                </p:cNvSpPr>
                <p:nvPr/>
              </p:nvSpPr>
              <p:spPr bwMode="auto">
                <a:xfrm>
                  <a:off x="4534" y="1654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0" name="Rectangle 823"/>
                <p:cNvSpPr>
                  <a:spLocks noChangeArrowheads="1"/>
                </p:cNvSpPr>
                <p:nvPr/>
              </p:nvSpPr>
              <p:spPr bwMode="auto">
                <a:xfrm>
                  <a:off x="4534" y="1431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1" name="Rectangle 824"/>
                <p:cNvSpPr>
                  <a:spLocks noChangeArrowheads="1"/>
                </p:cNvSpPr>
                <p:nvPr/>
              </p:nvSpPr>
              <p:spPr bwMode="auto">
                <a:xfrm>
                  <a:off x="4534" y="1653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2" name="Rectangle 825"/>
                <p:cNvSpPr>
                  <a:spLocks noChangeArrowheads="1"/>
                </p:cNvSpPr>
                <p:nvPr/>
              </p:nvSpPr>
              <p:spPr bwMode="auto">
                <a:xfrm>
                  <a:off x="4534" y="1432"/>
                  <a:ext cx="2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3" name="Rectangle 826"/>
                <p:cNvSpPr>
                  <a:spLocks noChangeArrowheads="1"/>
                </p:cNvSpPr>
                <p:nvPr/>
              </p:nvSpPr>
              <p:spPr bwMode="auto">
                <a:xfrm>
                  <a:off x="4652" y="1432"/>
                  <a:ext cx="1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4" name="Rectangle 827"/>
                <p:cNvSpPr>
                  <a:spLocks noChangeArrowheads="1"/>
                </p:cNvSpPr>
                <p:nvPr/>
              </p:nvSpPr>
              <p:spPr bwMode="auto">
                <a:xfrm>
                  <a:off x="4536" y="1432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5" name="Rectangle 828"/>
                <p:cNvSpPr>
                  <a:spLocks noChangeArrowheads="1"/>
                </p:cNvSpPr>
                <p:nvPr/>
              </p:nvSpPr>
              <p:spPr bwMode="auto">
                <a:xfrm>
                  <a:off x="4536" y="1651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6" name="Rectangle 829"/>
                <p:cNvSpPr>
                  <a:spLocks noChangeArrowheads="1"/>
                </p:cNvSpPr>
                <p:nvPr/>
              </p:nvSpPr>
              <p:spPr bwMode="auto">
                <a:xfrm>
                  <a:off x="4536" y="1434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7" name="Rectangle 830"/>
                <p:cNvSpPr>
                  <a:spLocks noChangeArrowheads="1"/>
                </p:cNvSpPr>
                <p:nvPr/>
              </p:nvSpPr>
              <p:spPr bwMode="auto">
                <a:xfrm>
                  <a:off x="4536" y="1650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8" name="Rectangle 831"/>
                <p:cNvSpPr>
                  <a:spLocks noChangeArrowheads="1"/>
                </p:cNvSpPr>
                <p:nvPr/>
              </p:nvSpPr>
              <p:spPr bwMode="auto">
                <a:xfrm>
                  <a:off x="4536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19" name="Rectangle 832"/>
                <p:cNvSpPr>
                  <a:spLocks noChangeArrowheads="1"/>
                </p:cNvSpPr>
                <p:nvPr/>
              </p:nvSpPr>
              <p:spPr bwMode="auto">
                <a:xfrm>
                  <a:off x="4650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0" name="Rectangle 833"/>
                <p:cNvSpPr>
                  <a:spLocks noChangeArrowheads="1"/>
                </p:cNvSpPr>
                <p:nvPr/>
              </p:nvSpPr>
              <p:spPr bwMode="auto">
                <a:xfrm>
                  <a:off x="4538" y="1435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1" name="Rectangle 834"/>
                <p:cNvSpPr>
                  <a:spLocks noChangeArrowheads="1"/>
                </p:cNvSpPr>
                <p:nvPr/>
              </p:nvSpPr>
              <p:spPr bwMode="auto">
                <a:xfrm>
                  <a:off x="4538" y="1648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2" name="Rectangle 835"/>
                <p:cNvSpPr>
                  <a:spLocks noChangeArrowheads="1"/>
                </p:cNvSpPr>
                <p:nvPr/>
              </p:nvSpPr>
              <p:spPr bwMode="auto">
                <a:xfrm>
                  <a:off x="4538" y="1437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3" name="Rectangle 836"/>
                <p:cNvSpPr>
                  <a:spLocks noChangeArrowheads="1"/>
                </p:cNvSpPr>
                <p:nvPr/>
              </p:nvSpPr>
              <p:spPr bwMode="auto">
                <a:xfrm>
                  <a:off x="4538" y="1646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4" name="Rectangle 837"/>
                <p:cNvSpPr>
                  <a:spLocks noChangeArrowheads="1"/>
                </p:cNvSpPr>
                <p:nvPr/>
              </p:nvSpPr>
              <p:spPr bwMode="auto">
                <a:xfrm>
                  <a:off x="453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5" name="Rectangle 838"/>
                <p:cNvSpPr>
                  <a:spLocks noChangeArrowheads="1"/>
                </p:cNvSpPr>
                <p:nvPr/>
              </p:nvSpPr>
              <p:spPr bwMode="auto">
                <a:xfrm>
                  <a:off x="464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6" name="Rectangle 839"/>
                <p:cNvSpPr>
                  <a:spLocks noChangeArrowheads="1"/>
                </p:cNvSpPr>
                <p:nvPr/>
              </p:nvSpPr>
              <p:spPr bwMode="auto">
                <a:xfrm>
                  <a:off x="4540" y="1439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7" name="Rectangle 840"/>
                <p:cNvSpPr>
                  <a:spLocks noChangeArrowheads="1"/>
                </p:cNvSpPr>
                <p:nvPr/>
              </p:nvSpPr>
              <p:spPr bwMode="auto">
                <a:xfrm>
                  <a:off x="4540" y="1645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8" name="Rectangle 841"/>
                <p:cNvSpPr>
                  <a:spLocks noChangeArrowheads="1"/>
                </p:cNvSpPr>
                <p:nvPr/>
              </p:nvSpPr>
              <p:spPr bwMode="auto">
                <a:xfrm>
                  <a:off x="4540" y="1440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29" name="Rectangle 842"/>
                <p:cNvSpPr>
                  <a:spLocks noChangeArrowheads="1"/>
                </p:cNvSpPr>
                <p:nvPr/>
              </p:nvSpPr>
              <p:spPr bwMode="auto">
                <a:xfrm>
                  <a:off x="4540" y="1643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0" name="Rectangle 843"/>
                <p:cNvSpPr>
                  <a:spLocks noChangeArrowheads="1"/>
                </p:cNvSpPr>
                <p:nvPr/>
              </p:nvSpPr>
              <p:spPr bwMode="auto">
                <a:xfrm>
                  <a:off x="4540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1" name="Rectangle 844"/>
                <p:cNvSpPr>
                  <a:spLocks noChangeArrowheads="1"/>
                </p:cNvSpPr>
                <p:nvPr/>
              </p:nvSpPr>
              <p:spPr bwMode="auto">
                <a:xfrm>
                  <a:off x="4646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2" name="Rectangle 845"/>
                <p:cNvSpPr>
                  <a:spLocks noChangeArrowheads="1"/>
                </p:cNvSpPr>
                <p:nvPr/>
              </p:nvSpPr>
              <p:spPr bwMode="auto">
                <a:xfrm>
                  <a:off x="4542" y="14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3" name="Rectangle 846"/>
                <p:cNvSpPr>
                  <a:spLocks noChangeArrowheads="1"/>
                </p:cNvSpPr>
                <p:nvPr/>
              </p:nvSpPr>
              <p:spPr bwMode="auto">
                <a:xfrm>
                  <a:off x="4542" y="16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4" name="Rectangle 847"/>
                <p:cNvSpPr>
                  <a:spLocks noChangeArrowheads="1"/>
                </p:cNvSpPr>
                <p:nvPr/>
              </p:nvSpPr>
              <p:spPr bwMode="auto">
                <a:xfrm>
                  <a:off x="4542" y="1443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5" name="Rectangle 848"/>
                <p:cNvSpPr>
                  <a:spLocks noChangeArrowheads="1"/>
                </p:cNvSpPr>
                <p:nvPr/>
              </p:nvSpPr>
              <p:spPr bwMode="auto">
                <a:xfrm>
                  <a:off x="4542" y="1640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6" name="Rectangle 849"/>
                <p:cNvSpPr>
                  <a:spLocks noChangeArrowheads="1"/>
                </p:cNvSpPr>
                <p:nvPr/>
              </p:nvSpPr>
              <p:spPr bwMode="auto">
                <a:xfrm>
                  <a:off x="4542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7" name="Rectangle 850"/>
                <p:cNvSpPr>
                  <a:spLocks noChangeArrowheads="1"/>
                </p:cNvSpPr>
                <p:nvPr/>
              </p:nvSpPr>
              <p:spPr bwMode="auto">
                <a:xfrm>
                  <a:off x="4645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8" name="Rectangle 851"/>
                <p:cNvSpPr>
                  <a:spLocks noChangeArrowheads="1"/>
                </p:cNvSpPr>
                <p:nvPr/>
              </p:nvSpPr>
              <p:spPr bwMode="auto">
                <a:xfrm>
                  <a:off x="4543" y="1445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39" name="Rectangle 852"/>
                <p:cNvSpPr>
                  <a:spLocks noChangeArrowheads="1"/>
                </p:cNvSpPr>
                <p:nvPr/>
              </p:nvSpPr>
              <p:spPr bwMode="auto">
                <a:xfrm>
                  <a:off x="4543" y="1638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0" name="Rectangle 853"/>
                <p:cNvSpPr>
                  <a:spLocks noChangeArrowheads="1"/>
                </p:cNvSpPr>
                <p:nvPr/>
              </p:nvSpPr>
              <p:spPr bwMode="auto">
                <a:xfrm>
                  <a:off x="4543" y="144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1" name="Rectangle 854"/>
                <p:cNvSpPr>
                  <a:spLocks noChangeArrowheads="1"/>
                </p:cNvSpPr>
                <p:nvPr/>
              </p:nvSpPr>
              <p:spPr bwMode="auto">
                <a:xfrm>
                  <a:off x="4543" y="163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2" name="Rectangle 855"/>
                <p:cNvSpPr>
                  <a:spLocks noChangeArrowheads="1"/>
                </p:cNvSpPr>
                <p:nvPr/>
              </p:nvSpPr>
              <p:spPr bwMode="auto">
                <a:xfrm>
                  <a:off x="45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3" name="Rectangle 856"/>
                <p:cNvSpPr>
                  <a:spLocks noChangeArrowheads="1"/>
                </p:cNvSpPr>
                <p:nvPr/>
              </p:nvSpPr>
              <p:spPr bwMode="auto">
                <a:xfrm>
                  <a:off x="46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4" name="Rectangle 857"/>
                <p:cNvSpPr>
                  <a:spLocks noChangeArrowheads="1"/>
                </p:cNvSpPr>
                <p:nvPr/>
              </p:nvSpPr>
              <p:spPr bwMode="auto">
                <a:xfrm>
                  <a:off x="4545" y="1448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5" name="Rectangle 858"/>
                <p:cNvSpPr>
                  <a:spLocks noChangeArrowheads="1"/>
                </p:cNvSpPr>
                <p:nvPr/>
              </p:nvSpPr>
              <p:spPr bwMode="auto">
                <a:xfrm>
                  <a:off x="4545" y="1635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6" name="Rectangle 859"/>
                <p:cNvSpPr>
                  <a:spLocks noChangeArrowheads="1"/>
                </p:cNvSpPr>
                <p:nvPr/>
              </p:nvSpPr>
              <p:spPr bwMode="auto">
                <a:xfrm>
                  <a:off x="4545" y="1450"/>
                  <a:ext cx="98" cy="1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7" name="Rectangle 860"/>
                <p:cNvSpPr>
                  <a:spLocks noChangeArrowheads="1"/>
                </p:cNvSpPr>
                <p:nvPr/>
              </p:nvSpPr>
              <p:spPr bwMode="auto">
                <a:xfrm>
                  <a:off x="4545" y="1633"/>
                  <a:ext cx="98" cy="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8" name="Rectangle 861"/>
                <p:cNvSpPr>
                  <a:spLocks noChangeArrowheads="1"/>
                </p:cNvSpPr>
                <p:nvPr/>
              </p:nvSpPr>
              <p:spPr bwMode="auto">
                <a:xfrm>
                  <a:off x="4545" y="1451"/>
                  <a:ext cx="1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49" name="Rectangle 862"/>
                <p:cNvSpPr>
                  <a:spLocks noChangeArrowheads="1"/>
                </p:cNvSpPr>
                <p:nvPr/>
              </p:nvSpPr>
              <p:spPr bwMode="auto">
                <a:xfrm>
                  <a:off x="4641" y="1451"/>
                  <a:ext cx="2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0" name="Rectangle 863"/>
                <p:cNvSpPr>
                  <a:spLocks noChangeArrowheads="1"/>
                </p:cNvSpPr>
                <p:nvPr/>
              </p:nvSpPr>
              <p:spPr bwMode="auto">
                <a:xfrm>
                  <a:off x="4546" y="1451"/>
                  <a:ext cx="95" cy="2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1" name="Rectangle 864"/>
                <p:cNvSpPr>
                  <a:spLocks noChangeArrowheads="1"/>
                </p:cNvSpPr>
                <p:nvPr/>
              </p:nvSpPr>
              <p:spPr bwMode="auto">
                <a:xfrm>
                  <a:off x="4546" y="1632"/>
                  <a:ext cx="95" cy="1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2" name="Rectangle 865"/>
                <p:cNvSpPr>
                  <a:spLocks noChangeArrowheads="1"/>
                </p:cNvSpPr>
                <p:nvPr/>
              </p:nvSpPr>
              <p:spPr bwMode="auto">
                <a:xfrm>
                  <a:off x="4546" y="1453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3" name="Rectangle 866"/>
                <p:cNvSpPr>
                  <a:spLocks noChangeArrowheads="1"/>
                </p:cNvSpPr>
                <p:nvPr/>
              </p:nvSpPr>
              <p:spPr bwMode="auto">
                <a:xfrm>
                  <a:off x="4546" y="1630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4" name="Rectangle 867"/>
                <p:cNvSpPr>
                  <a:spLocks noChangeArrowheads="1"/>
                </p:cNvSpPr>
                <p:nvPr/>
              </p:nvSpPr>
              <p:spPr bwMode="auto">
                <a:xfrm>
                  <a:off x="4546" y="1455"/>
                  <a:ext cx="2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5" name="Rectangle 868"/>
                <p:cNvSpPr>
                  <a:spLocks noChangeArrowheads="1"/>
                </p:cNvSpPr>
                <p:nvPr/>
              </p:nvSpPr>
              <p:spPr bwMode="auto">
                <a:xfrm>
                  <a:off x="4640" y="1455"/>
                  <a:ext cx="1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6" name="Rectangle 869"/>
                <p:cNvSpPr>
                  <a:spLocks noChangeArrowheads="1"/>
                </p:cNvSpPr>
                <p:nvPr/>
              </p:nvSpPr>
              <p:spPr bwMode="auto">
                <a:xfrm>
                  <a:off x="4548" y="1455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7" name="Rectangle 870"/>
                <p:cNvSpPr>
                  <a:spLocks noChangeArrowheads="1"/>
                </p:cNvSpPr>
                <p:nvPr/>
              </p:nvSpPr>
              <p:spPr bwMode="auto">
                <a:xfrm>
                  <a:off x="4548" y="1629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8" name="Rectangle 871"/>
                <p:cNvSpPr>
                  <a:spLocks noChangeArrowheads="1"/>
                </p:cNvSpPr>
                <p:nvPr/>
              </p:nvSpPr>
              <p:spPr bwMode="auto">
                <a:xfrm>
                  <a:off x="4548" y="1456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59" name="Rectangle 872"/>
                <p:cNvSpPr>
                  <a:spLocks noChangeArrowheads="1"/>
                </p:cNvSpPr>
                <p:nvPr/>
              </p:nvSpPr>
              <p:spPr bwMode="auto">
                <a:xfrm>
                  <a:off x="4548" y="1627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0" name="Rectangle 873"/>
                <p:cNvSpPr>
                  <a:spLocks noChangeArrowheads="1"/>
                </p:cNvSpPr>
                <p:nvPr/>
              </p:nvSpPr>
              <p:spPr bwMode="auto">
                <a:xfrm>
                  <a:off x="454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1" name="Rectangle 874"/>
                <p:cNvSpPr>
                  <a:spLocks noChangeArrowheads="1"/>
                </p:cNvSpPr>
                <p:nvPr/>
              </p:nvSpPr>
              <p:spPr bwMode="auto">
                <a:xfrm>
                  <a:off x="463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2" name="Rectangle 875"/>
                <p:cNvSpPr>
                  <a:spLocks noChangeArrowheads="1"/>
                </p:cNvSpPr>
                <p:nvPr/>
              </p:nvSpPr>
              <p:spPr bwMode="auto">
                <a:xfrm>
                  <a:off x="4550" y="1458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3" name="Rectangle 876"/>
                <p:cNvSpPr>
                  <a:spLocks noChangeArrowheads="1"/>
                </p:cNvSpPr>
                <p:nvPr/>
              </p:nvSpPr>
              <p:spPr bwMode="auto">
                <a:xfrm>
                  <a:off x="4550" y="1625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4" name="Rectangle 877"/>
                <p:cNvSpPr>
                  <a:spLocks noChangeArrowheads="1"/>
                </p:cNvSpPr>
                <p:nvPr/>
              </p:nvSpPr>
              <p:spPr bwMode="auto">
                <a:xfrm>
                  <a:off x="4550" y="1460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5" name="Rectangle 878"/>
                <p:cNvSpPr>
                  <a:spLocks noChangeArrowheads="1"/>
                </p:cNvSpPr>
                <p:nvPr/>
              </p:nvSpPr>
              <p:spPr bwMode="auto">
                <a:xfrm>
                  <a:off x="4550" y="1624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6" name="Rectangle 879"/>
                <p:cNvSpPr>
                  <a:spLocks noChangeArrowheads="1"/>
                </p:cNvSpPr>
                <p:nvPr/>
              </p:nvSpPr>
              <p:spPr bwMode="auto">
                <a:xfrm>
                  <a:off x="4550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7" name="Rectangle 880"/>
                <p:cNvSpPr>
                  <a:spLocks noChangeArrowheads="1"/>
                </p:cNvSpPr>
                <p:nvPr/>
              </p:nvSpPr>
              <p:spPr bwMode="auto">
                <a:xfrm>
                  <a:off x="4637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8" name="Rectangle 881"/>
                <p:cNvSpPr>
                  <a:spLocks noChangeArrowheads="1"/>
                </p:cNvSpPr>
                <p:nvPr/>
              </p:nvSpPr>
              <p:spPr bwMode="auto">
                <a:xfrm>
                  <a:off x="4551" y="1461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669" name="Rectangle 882"/>
                <p:cNvSpPr>
                  <a:spLocks noChangeArrowheads="1"/>
                </p:cNvSpPr>
                <p:nvPr/>
              </p:nvSpPr>
              <p:spPr bwMode="auto">
                <a:xfrm>
                  <a:off x="4551" y="1622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7" name="Group 883"/>
              <p:cNvGrpSpPr>
                <a:grpSpLocks/>
              </p:cNvGrpSpPr>
              <p:nvPr/>
            </p:nvGrpSpPr>
            <p:grpSpPr bwMode="auto">
              <a:xfrm>
                <a:off x="4497" y="1356"/>
                <a:ext cx="194" cy="374"/>
                <a:chOff x="4497" y="1356"/>
                <a:chExt cx="194" cy="374"/>
              </a:xfrm>
            </p:grpSpPr>
            <p:sp>
              <p:nvSpPr>
                <p:cNvPr id="270" name="Rectangle 884"/>
                <p:cNvSpPr>
                  <a:spLocks noChangeArrowheads="1"/>
                </p:cNvSpPr>
                <p:nvPr/>
              </p:nvSpPr>
              <p:spPr bwMode="auto">
                <a:xfrm>
                  <a:off x="4551" y="1463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1" name="Rectangle 885"/>
                <p:cNvSpPr>
                  <a:spLocks noChangeArrowheads="1"/>
                </p:cNvSpPr>
                <p:nvPr/>
              </p:nvSpPr>
              <p:spPr bwMode="auto">
                <a:xfrm>
                  <a:off x="4551" y="1621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2" name="Rectangle 886"/>
                <p:cNvSpPr>
                  <a:spLocks noChangeArrowheads="1"/>
                </p:cNvSpPr>
                <p:nvPr/>
              </p:nvSpPr>
              <p:spPr bwMode="auto">
                <a:xfrm>
                  <a:off x="4551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3" name="Rectangle 887"/>
                <p:cNvSpPr>
                  <a:spLocks noChangeArrowheads="1"/>
                </p:cNvSpPr>
                <p:nvPr/>
              </p:nvSpPr>
              <p:spPr bwMode="auto">
                <a:xfrm>
                  <a:off x="4635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4" name="Rectangle 888"/>
                <p:cNvSpPr>
                  <a:spLocks noChangeArrowheads="1"/>
                </p:cNvSpPr>
                <p:nvPr/>
              </p:nvSpPr>
              <p:spPr bwMode="auto">
                <a:xfrm>
                  <a:off x="4553" y="1464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5" name="Rectangle 889"/>
                <p:cNvSpPr>
                  <a:spLocks noChangeArrowheads="1"/>
                </p:cNvSpPr>
                <p:nvPr/>
              </p:nvSpPr>
              <p:spPr bwMode="auto">
                <a:xfrm>
                  <a:off x="4553" y="1619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6" name="Rectangle 890"/>
                <p:cNvSpPr>
                  <a:spLocks noChangeArrowheads="1"/>
                </p:cNvSpPr>
                <p:nvPr/>
              </p:nvSpPr>
              <p:spPr bwMode="auto">
                <a:xfrm>
                  <a:off x="4553" y="1466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7" name="Rectangle 891"/>
                <p:cNvSpPr>
                  <a:spLocks noChangeArrowheads="1"/>
                </p:cNvSpPr>
                <p:nvPr/>
              </p:nvSpPr>
              <p:spPr bwMode="auto">
                <a:xfrm>
                  <a:off x="4553" y="1617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8" name="Rectangle 892"/>
                <p:cNvSpPr>
                  <a:spLocks noChangeArrowheads="1"/>
                </p:cNvSpPr>
                <p:nvPr/>
              </p:nvSpPr>
              <p:spPr bwMode="auto">
                <a:xfrm>
                  <a:off x="455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79" name="Rectangle 893"/>
                <p:cNvSpPr>
                  <a:spLocks noChangeArrowheads="1"/>
                </p:cNvSpPr>
                <p:nvPr/>
              </p:nvSpPr>
              <p:spPr bwMode="auto">
                <a:xfrm>
                  <a:off x="463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0" name="Rectangle 894"/>
                <p:cNvSpPr>
                  <a:spLocks noChangeArrowheads="1"/>
                </p:cNvSpPr>
                <p:nvPr/>
              </p:nvSpPr>
              <p:spPr bwMode="auto">
                <a:xfrm>
                  <a:off x="4555" y="1468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1" name="Rectangle 895"/>
                <p:cNvSpPr>
                  <a:spLocks noChangeArrowheads="1"/>
                </p:cNvSpPr>
                <p:nvPr/>
              </p:nvSpPr>
              <p:spPr bwMode="auto">
                <a:xfrm>
                  <a:off x="4555" y="1616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2" name="Rectangle 896"/>
                <p:cNvSpPr>
                  <a:spLocks noChangeArrowheads="1"/>
                </p:cNvSpPr>
                <p:nvPr/>
              </p:nvSpPr>
              <p:spPr bwMode="auto">
                <a:xfrm>
                  <a:off x="4555" y="1469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3" name="Rectangle 897"/>
                <p:cNvSpPr>
                  <a:spLocks noChangeArrowheads="1"/>
                </p:cNvSpPr>
                <p:nvPr/>
              </p:nvSpPr>
              <p:spPr bwMode="auto">
                <a:xfrm>
                  <a:off x="4555" y="1614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4" name="Rectangle 898"/>
                <p:cNvSpPr>
                  <a:spLocks noChangeArrowheads="1"/>
                </p:cNvSpPr>
                <p:nvPr/>
              </p:nvSpPr>
              <p:spPr bwMode="auto">
                <a:xfrm>
                  <a:off x="4555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5" name="Rectangle 899"/>
                <p:cNvSpPr>
                  <a:spLocks noChangeArrowheads="1"/>
                </p:cNvSpPr>
                <p:nvPr/>
              </p:nvSpPr>
              <p:spPr bwMode="auto">
                <a:xfrm>
                  <a:off x="4632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6" name="Rectangle 900"/>
                <p:cNvSpPr>
                  <a:spLocks noChangeArrowheads="1"/>
                </p:cNvSpPr>
                <p:nvPr/>
              </p:nvSpPr>
              <p:spPr bwMode="auto">
                <a:xfrm>
                  <a:off x="4556" y="1471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7" name="Rectangle 901"/>
                <p:cNvSpPr>
                  <a:spLocks noChangeArrowheads="1"/>
                </p:cNvSpPr>
                <p:nvPr/>
              </p:nvSpPr>
              <p:spPr bwMode="auto">
                <a:xfrm>
                  <a:off x="4556" y="1613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8" name="Rectangle 902"/>
                <p:cNvSpPr>
                  <a:spLocks noChangeArrowheads="1"/>
                </p:cNvSpPr>
                <p:nvPr/>
              </p:nvSpPr>
              <p:spPr bwMode="auto">
                <a:xfrm>
                  <a:off x="4556" y="1472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89" name="Rectangle 903"/>
                <p:cNvSpPr>
                  <a:spLocks noChangeArrowheads="1"/>
                </p:cNvSpPr>
                <p:nvPr/>
              </p:nvSpPr>
              <p:spPr bwMode="auto">
                <a:xfrm>
                  <a:off x="4556" y="1611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0" name="Rectangle 904"/>
                <p:cNvSpPr>
                  <a:spLocks noChangeArrowheads="1"/>
                </p:cNvSpPr>
                <p:nvPr/>
              </p:nvSpPr>
              <p:spPr bwMode="auto">
                <a:xfrm>
                  <a:off x="4556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1" name="Rectangle 905"/>
                <p:cNvSpPr>
                  <a:spLocks noChangeArrowheads="1"/>
                </p:cNvSpPr>
                <p:nvPr/>
              </p:nvSpPr>
              <p:spPr bwMode="auto">
                <a:xfrm>
                  <a:off x="4630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2" name="Rectangle 906"/>
                <p:cNvSpPr>
                  <a:spLocks noChangeArrowheads="1"/>
                </p:cNvSpPr>
                <p:nvPr/>
              </p:nvSpPr>
              <p:spPr bwMode="auto">
                <a:xfrm>
                  <a:off x="4558" y="1474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3" name="Rectangle 907"/>
                <p:cNvSpPr>
                  <a:spLocks noChangeArrowheads="1"/>
                </p:cNvSpPr>
                <p:nvPr/>
              </p:nvSpPr>
              <p:spPr bwMode="auto">
                <a:xfrm>
                  <a:off x="4558" y="1609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4" name="Rectangle 908"/>
                <p:cNvSpPr>
                  <a:spLocks noChangeArrowheads="1"/>
                </p:cNvSpPr>
                <p:nvPr/>
              </p:nvSpPr>
              <p:spPr bwMode="auto">
                <a:xfrm>
                  <a:off x="4558" y="1476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5" name="Rectangle 909"/>
                <p:cNvSpPr>
                  <a:spLocks noChangeArrowheads="1"/>
                </p:cNvSpPr>
                <p:nvPr/>
              </p:nvSpPr>
              <p:spPr bwMode="auto">
                <a:xfrm>
                  <a:off x="4558" y="1608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6" name="Rectangle 910"/>
                <p:cNvSpPr>
                  <a:spLocks noChangeArrowheads="1"/>
                </p:cNvSpPr>
                <p:nvPr/>
              </p:nvSpPr>
              <p:spPr bwMode="auto">
                <a:xfrm>
                  <a:off x="4558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7" name="Rectangle 911"/>
                <p:cNvSpPr>
                  <a:spLocks noChangeArrowheads="1"/>
                </p:cNvSpPr>
                <p:nvPr/>
              </p:nvSpPr>
              <p:spPr bwMode="auto">
                <a:xfrm>
                  <a:off x="4629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8" name="Rectangle 912"/>
                <p:cNvSpPr>
                  <a:spLocks noChangeArrowheads="1"/>
                </p:cNvSpPr>
                <p:nvPr/>
              </p:nvSpPr>
              <p:spPr bwMode="auto">
                <a:xfrm>
                  <a:off x="4559" y="1477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99" name="Rectangle 913"/>
                <p:cNvSpPr>
                  <a:spLocks noChangeArrowheads="1"/>
                </p:cNvSpPr>
                <p:nvPr/>
              </p:nvSpPr>
              <p:spPr bwMode="auto">
                <a:xfrm>
                  <a:off x="4559" y="1606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0" name="Rectangle 914"/>
                <p:cNvSpPr>
                  <a:spLocks noChangeArrowheads="1"/>
                </p:cNvSpPr>
                <p:nvPr/>
              </p:nvSpPr>
              <p:spPr bwMode="auto">
                <a:xfrm>
                  <a:off x="4559" y="1479"/>
                  <a:ext cx="70" cy="1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1" name="Rectangle 915"/>
                <p:cNvSpPr>
                  <a:spLocks noChangeArrowheads="1"/>
                </p:cNvSpPr>
                <p:nvPr/>
              </p:nvSpPr>
              <p:spPr bwMode="auto">
                <a:xfrm>
                  <a:off x="4559" y="1604"/>
                  <a:ext cx="70" cy="2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2" name="Rectangle 916"/>
                <p:cNvSpPr>
                  <a:spLocks noChangeArrowheads="1"/>
                </p:cNvSpPr>
                <p:nvPr/>
              </p:nvSpPr>
              <p:spPr bwMode="auto">
                <a:xfrm>
                  <a:off x="4559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3" name="Rectangle 917"/>
                <p:cNvSpPr>
                  <a:spLocks noChangeArrowheads="1"/>
                </p:cNvSpPr>
                <p:nvPr/>
              </p:nvSpPr>
              <p:spPr bwMode="auto">
                <a:xfrm>
                  <a:off x="4626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4" name="Rectangle 918"/>
                <p:cNvSpPr>
                  <a:spLocks noChangeArrowheads="1"/>
                </p:cNvSpPr>
                <p:nvPr/>
              </p:nvSpPr>
              <p:spPr bwMode="auto">
                <a:xfrm>
                  <a:off x="4562" y="1480"/>
                  <a:ext cx="64" cy="2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5" name="Rectangle 919"/>
                <p:cNvSpPr>
                  <a:spLocks noChangeArrowheads="1"/>
                </p:cNvSpPr>
                <p:nvPr/>
              </p:nvSpPr>
              <p:spPr bwMode="auto">
                <a:xfrm>
                  <a:off x="4562" y="1603"/>
                  <a:ext cx="64" cy="1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6" name="Rectangle 920"/>
                <p:cNvSpPr>
                  <a:spLocks noChangeArrowheads="1"/>
                </p:cNvSpPr>
                <p:nvPr/>
              </p:nvSpPr>
              <p:spPr bwMode="auto">
                <a:xfrm>
                  <a:off x="4562" y="1482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7" name="Rectangle 921"/>
                <p:cNvSpPr>
                  <a:spLocks noChangeArrowheads="1"/>
                </p:cNvSpPr>
                <p:nvPr/>
              </p:nvSpPr>
              <p:spPr bwMode="auto">
                <a:xfrm>
                  <a:off x="4562" y="1601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8" name="Rectangle 922"/>
                <p:cNvSpPr>
                  <a:spLocks noChangeArrowheads="1"/>
                </p:cNvSpPr>
                <p:nvPr/>
              </p:nvSpPr>
              <p:spPr bwMode="auto">
                <a:xfrm>
                  <a:off x="4562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09" name="Rectangle 923"/>
                <p:cNvSpPr>
                  <a:spLocks noChangeArrowheads="1"/>
                </p:cNvSpPr>
                <p:nvPr/>
              </p:nvSpPr>
              <p:spPr bwMode="auto">
                <a:xfrm>
                  <a:off x="4625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0" name="Rectangle 924"/>
                <p:cNvSpPr>
                  <a:spLocks noChangeArrowheads="1"/>
                </p:cNvSpPr>
                <p:nvPr/>
              </p:nvSpPr>
              <p:spPr bwMode="auto">
                <a:xfrm>
                  <a:off x="4563" y="1484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1" name="Rectangle 925"/>
                <p:cNvSpPr>
                  <a:spLocks noChangeArrowheads="1"/>
                </p:cNvSpPr>
                <p:nvPr/>
              </p:nvSpPr>
              <p:spPr bwMode="auto">
                <a:xfrm>
                  <a:off x="4563" y="1600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2" name="Rectangle 926"/>
                <p:cNvSpPr>
                  <a:spLocks noChangeArrowheads="1"/>
                </p:cNvSpPr>
                <p:nvPr/>
              </p:nvSpPr>
              <p:spPr bwMode="auto">
                <a:xfrm>
                  <a:off x="4563" y="1485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3" name="Rectangle 927"/>
                <p:cNvSpPr>
                  <a:spLocks noChangeArrowheads="1"/>
                </p:cNvSpPr>
                <p:nvPr/>
              </p:nvSpPr>
              <p:spPr bwMode="auto">
                <a:xfrm>
                  <a:off x="4563" y="1598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4" name="Rectangle 928"/>
                <p:cNvSpPr>
                  <a:spLocks noChangeArrowheads="1"/>
                </p:cNvSpPr>
                <p:nvPr/>
              </p:nvSpPr>
              <p:spPr bwMode="auto">
                <a:xfrm>
                  <a:off x="456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5" name="Rectangle 929"/>
                <p:cNvSpPr>
                  <a:spLocks noChangeArrowheads="1"/>
                </p:cNvSpPr>
                <p:nvPr/>
              </p:nvSpPr>
              <p:spPr bwMode="auto">
                <a:xfrm>
                  <a:off x="462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6" name="Rectangle 930"/>
                <p:cNvSpPr>
                  <a:spLocks noChangeArrowheads="1"/>
                </p:cNvSpPr>
                <p:nvPr/>
              </p:nvSpPr>
              <p:spPr bwMode="auto">
                <a:xfrm>
                  <a:off x="4565" y="1487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7" name="Rectangle 931"/>
                <p:cNvSpPr>
                  <a:spLocks noChangeArrowheads="1"/>
                </p:cNvSpPr>
                <p:nvPr/>
              </p:nvSpPr>
              <p:spPr bwMode="auto">
                <a:xfrm>
                  <a:off x="4565" y="1596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8" name="Rectangle 932"/>
                <p:cNvSpPr>
                  <a:spLocks noChangeArrowheads="1"/>
                </p:cNvSpPr>
                <p:nvPr/>
              </p:nvSpPr>
              <p:spPr bwMode="auto">
                <a:xfrm>
                  <a:off x="4565" y="1489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19" name="Rectangle 933"/>
                <p:cNvSpPr>
                  <a:spLocks noChangeArrowheads="1"/>
                </p:cNvSpPr>
                <p:nvPr/>
              </p:nvSpPr>
              <p:spPr bwMode="auto">
                <a:xfrm>
                  <a:off x="4565" y="1595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0" name="Rectangle 934"/>
                <p:cNvSpPr>
                  <a:spLocks noChangeArrowheads="1"/>
                </p:cNvSpPr>
                <p:nvPr/>
              </p:nvSpPr>
              <p:spPr bwMode="auto">
                <a:xfrm>
                  <a:off x="4565" y="1490"/>
                  <a:ext cx="2" cy="105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1" name="Rectangle 935"/>
                <p:cNvSpPr>
                  <a:spLocks noChangeArrowheads="1"/>
                </p:cNvSpPr>
                <p:nvPr/>
              </p:nvSpPr>
              <p:spPr bwMode="auto">
                <a:xfrm>
                  <a:off x="4621" y="1490"/>
                  <a:ext cx="2" cy="105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2" name="Rectangle 936"/>
                <p:cNvSpPr>
                  <a:spLocks noChangeArrowheads="1"/>
                </p:cNvSpPr>
                <p:nvPr/>
              </p:nvSpPr>
              <p:spPr bwMode="auto">
                <a:xfrm>
                  <a:off x="4567" y="1490"/>
                  <a:ext cx="54" cy="2"/>
                </a:xfrm>
                <a:prstGeom prst="rect">
                  <a:avLst/>
                </a:prstGeom>
                <a:solidFill>
                  <a:srgbClr val="9C3E5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3" name="Rectangle 937"/>
                <p:cNvSpPr>
                  <a:spLocks noChangeArrowheads="1"/>
                </p:cNvSpPr>
                <p:nvPr/>
              </p:nvSpPr>
              <p:spPr bwMode="auto">
                <a:xfrm>
                  <a:off x="4567" y="1593"/>
                  <a:ext cx="54" cy="2"/>
                </a:xfrm>
                <a:prstGeom prst="rect">
                  <a:avLst/>
                </a:prstGeom>
                <a:solidFill>
                  <a:srgbClr val="9C3E5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4" name="Rectangle 938"/>
                <p:cNvSpPr>
                  <a:spLocks noChangeArrowheads="1"/>
                </p:cNvSpPr>
                <p:nvPr/>
              </p:nvSpPr>
              <p:spPr bwMode="auto">
                <a:xfrm>
                  <a:off x="4567" y="1492"/>
                  <a:ext cx="54" cy="1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5" name="Rectangle 939"/>
                <p:cNvSpPr>
                  <a:spLocks noChangeArrowheads="1"/>
                </p:cNvSpPr>
                <p:nvPr/>
              </p:nvSpPr>
              <p:spPr bwMode="auto">
                <a:xfrm>
                  <a:off x="4567" y="1592"/>
                  <a:ext cx="54" cy="1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6" name="Rectangle 940"/>
                <p:cNvSpPr>
                  <a:spLocks noChangeArrowheads="1"/>
                </p:cNvSpPr>
                <p:nvPr/>
              </p:nvSpPr>
              <p:spPr bwMode="auto">
                <a:xfrm>
                  <a:off x="4567" y="1493"/>
                  <a:ext cx="1" cy="99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7" name="Rectangle 941"/>
                <p:cNvSpPr>
                  <a:spLocks noChangeArrowheads="1"/>
                </p:cNvSpPr>
                <p:nvPr/>
              </p:nvSpPr>
              <p:spPr bwMode="auto">
                <a:xfrm>
                  <a:off x="4620" y="1493"/>
                  <a:ext cx="1" cy="99"/>
                </a:xfrm>
                <a:prstGeom prst="rect">
                  <a:avLst/>
                </a:prstGeom>
                <a:solidFill>
                  <a:srgbClr val="9B3D5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8" name="Rectangle 942"/>
                <p:cNvSpPr>
                  <a:spLocks noChangeArrowheads="1"/>
                </p:cNvSpPr>
                <p:nvPr/>
              </p:nvSpPr>
              <p:spPr bwMode="auto">
                <a:xfrm>
                  <a:off x="4568" y="1493"/>
                  <a:ext cx="52" cy="2"/>
                </a:xfrm>
                <a:prstGeom prst="rect">
                  <a:avLst/>
                </a:prstGeom>
                <a:solidFill>
                  <a:srgbClr val="993A4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29" name="Rectangle 943"/>
                <p:cNvSpPr>
                  <a:spLocks noChangeArrowheads="1"/>
                </p:cNvSpPr>
                <p:nvPr/>
              </p:nvSpPr>
              <p:spPr bwMode="auto">
                <a:xfrm>
                  <a:off x="4568" y="1590"/>
                  <a:ext cx="52" cy="2"/>
                </a:xfrm>
                <a:prstGeom prst="rect">
                  <a:avLst/>
                </a:prstGeom>
                <a:solidFill>
                  <a:srgbClr val="993A4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0" name="Rectangle 944"/>
                <p:cNvSpPr>
                  <a:spLocks noChangeArrowheads="1"/>
                </p:cNvSpPr>
                <p:nvPr/>
              </p:nvSpPr>
              <p:spPr bwMode="auto">
                <a:xfrm>
                  <a:off x="4568" y="1495"/>
                  <a:ext cx="52" cy="2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1" name="Rectangle 945"/>
                <p:cNvSpPr>
                  <a:spLocks noChangeArrowheads="1"/>
                </p:cNvSpPr>
                <p:nvPr/>
              </p:nvSpPr>
              <p:spPr bwMode="auto">
                <a:xfrm>
                  <a:off x="4568" y="1588"/>
                  <a:ext cx="52" cy="2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2" name="Rectangle 946"/>
                <p:cNvSpPr>
                  <a:spLocks noChangeArrowheads="1"/>
                </p:cNvSpPr>
                <p:nvPr/>
              </p:nvSpPr>
              <p:spPr bwMode="auto">
                <a:xfrm>
                  <a:off x="4568" y="1497"/>
                  <a:ext cx="2" cy="91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3" name="Rectangle 947"/>
                <p:cNvSpPr>
                  <a:spLocks noChangeArrowheads="1"/>
                </p:cNvSpPr>
                <p:nvPr/>
              </p:nvSpPr>
              <p:spPr bwMode="auto">
                <a:xfrm>
                  <a:off x="4618" y="1497"/>
                  <a:ext cx="2" cy="91"/>
                </a:xfrm>
                <a:prstGeom prst="rect">
                  <a:avLst/>
                </a:prstGeom>
                <a:solidFill>
                  <a:srgbClr val="98394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4" name="Rectangle 948"/>
                <p:cNvSpPr>
                  <a:spLocks noChangeArrowheads="1"/>
                </p:cNvSpPr>
                <p:nvPr/>
              </p:nvSpPr>
              <p:spPr bwMode="auto">
                <a:xfrm>
                  <a:off x="4570" y="1497"/>
                  <a:ext cx="48" cy="1"/>
                </a:xfrm>
                <a:prstGeom prst="rect">
                  <a:avLst/>
                </a:prstGeom>
                <a:solidFill>
                  <a:srgbClr val="96374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5" name="Rectangle 949"/>
                <p:cNvSpPr>
                  <a:spLocks noChangeArrowheads="1"/>
                </p:cNvSpPr>
                <p:nvPr/>
              </p:nvSpPr>
              <p:spPr bwMode="auto">
                <a:xfrm>
                  <a:off x="4570" y="1587"/>
                  <a:ext cx="48" cy="1"/>
                </a:xfrm>
                <a:prstGeom prst="rect">
                  <a:avLst/>
                </a:prstGeom>
                <a:solidFill>
                  <a:srgbClr val="96374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6" name="Rectangle 950"/>
                <p:cNvSpPr>
                  <a:spLocks noChangeArrowheads="1"/>
                </p:cNvSpPr>
                <p:nvPr/>
              </p:nvSpPr>
              <p:spPr bwMode="auto">
                <a:xfrm>
                  <a:off x="4570" y="1498"/>
                  <a:ext cx="48" cy="2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7" name="Rectangle 951"/>
                <p:cNvSpPr>
                  <a:spLocks noChangeArrowheads="1"/>
                </p:cNvSpPr>
                <p:nvPr/>
              </p:nvSpPr>
              <p:spPr bwMode="auto">
                <a:xfrm>
                  <a:off x="4570" y="1585"/>
                  <a:ext cx="48" cy="2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8" name="Rectangle 952"/>
                <p:cNvSpPr>
                  <a:spLocks noChangeArrowheads="1"/>
                </p:cNvSpPr>
                <p:nvPr/>
              </p:nvSpPr>
              <p:spPr bwMode="auto">
                <a:xfrm>
                  <a:off x="4570" y="1500"/>
                  <a:ext cx="1" cy="85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39" name="Rectangle 953"/>
                <p:cNvSpPr>
                  <a:spLocks noChangeArrowheads="1"/>
                </p:cNvSpPr>
                <p:nvPr/>
              </p:nvSpPr>
              <p:spPr bwMode="auto">
                <a:xfrm>
                  <a:off x="4616" y="1500"/>
                  <a:ext cx="2" cy="85"/>
                </a:xfrm>
                <a:prstGeom prst="rect">
                  <a:avLst/>
                </a:prstGeom>
                <a:solidFill>
                  <a:srgbClr val="95354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0" name="Rectangle 954"/>
                <p:cNvSpPr>
                  <a:spLocks noChangeArrowheads="1"/>
                </p:cNvSpPr>
                <p:nvPr/>
              </p:nvSpPr>
              <p:spPr bwMode="auto">
                <a:xfrm>
                  <a:off x="4571" y="1500"/>
                  <a:ext cx="45" cy="1"/>
                </a:xfrm>
                <a:prstGeom prst="rect">
                  <a:avLst/>
                </a:prstGeom>
                <a:solidFill>
                  <a:srgbClr val="94344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1" name="Rectangle 955"/>
                <p:cNvSpPr>
                  <a:spLocks noChangeArrowheads="1"/>
                </p:cNvSpPr>
                <p:nvPr/>
              </p:nvSpPr>
              <p:spPr bwMode="auto">
                <a:xfrm>
                  <a:off x="4571" y="1584"/>
                  <a:ext cx="45" cy="1"/>
                </a:xfrm>
                <a:prstGeom prst="rect">
                  <a:avLst/>
                </a:prstGeom>
                <a:solidFill>
                  <a:srgbClr val="94344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2" name="Rectangle 956"/>
                <p:cNvSpPr>
                  <a:spLocks noChangeArrowheads="1"/>
                </p:cNvSpPr>
                <p:nvPr/>
              </p:nvSpPr>
              <p:spPr bwMode="auto">
                <a:xfrm>
                  <a:off x="4571" y="1501"/>
                  <a:ext cx="45" cy="2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3" name="Rectangle 957"/>
                <p:cNvSpPr>
                  <a:spLocks noChangeArrowheads="1"/>
                </p:cNvSpPr>
                <p:nvPr/>
              </p:nvSpPr>
              <p:spPr bwMode="auto">
                <a:xfrm>
                  <a:off x="4571" y="1582"/>
                  <a:ext cx="45" cy="2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4" name="Rectangle 958"/>
                <p:cNvSpPr>
                  <a:spLocks noChangeArrowheads="1"/>
                </p:cNvSpPr>
                <p:nvPr/>
              </p:nvSpPr>
              <p:spPr bwMode="auto">
                <a:xfrm>
                  <a:off x="4571" y="1503"/>
                  <a:ext cx="2" cy="79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5" name="Rectangle 959"/>
                <p:cNvSpPr>
                  <a:spLocks noChangeArrowheads="1"/>
                </p:cNvSpPr>
                <p:nvPr/>
              </p:nvSpPr>
              <p:spPr bwMode="auto">
                <a:xfrm>
                  <a:off x="4615" y="1503"/>
                  <a:ext cx="1" cy="79"/>
                </a:xfrm>
                <a:prstGeom prst="rect">
                  <a:avLst/>
                </a:prstGeom>
                <a:solidFill>
                  <a:srgbClr val="92314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6" name="Rectangle 960"/>
                <p:cNvSpPr>
                  <a:spLocks noChangeArrowheads="1"/>
                </p:cNvSpPr>
                <p:nvPr/>
              </p:nvSpPr>
              <p:spPr bwMode="auto">
                <a:xfrm>
                  <a:off x="4573" y="1503"/>
                  <a:ext cx="42" cy="2"/>
                </a:xfrm>
                <a:prstGeom prst="rect">
                  <a:avLst/>
                </a:prstGeom>
                <a:solidFill>
                  <a:srgbClr val="91304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7" name="Rectangle 961"/>
                <p:cNvSpPr>
                  <a:spLocks noChangeArrowheads="1"/>
                </p:cNvSpPr>
                <p:nvPr/>
              </p:nvSpPr>
              <p:spPr bwMode="auto">
                <a:xfrm>
                  <a:off x="4573" y="1580"/>
                  <a:ext cx="42" cy="2"/>
                </a:xfrm>
                <a:prstGeom prst="rect">
                  <a:avLst/>
                </a:prstGeom>
                <a:solidFill>
                  <a:srgbClr val="91304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8" name="Rectangle 962"/>
                <p:cNvSpPr>
                  <a:spLocks noChangeArrowheads="1"/>
                </p:cNvSpPr>
                <p:nvPr/>
              </p:nvSpPr>
              <p:spPr bwMode="auto">
                <a:xfrm>
                  <a:off x="4573" y="1505"/>
                  <a:ext cx="42" cy="1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49" name="Rectangle 963"/>
                <p:cNvSpPr>
                  <a:spLocks noChangeArrowheads="1"/>
                </p:cNvSpPr>
                <p:nvPr/>
              </p:nvSpPr>
              <p:spPr bwMode="auto">
                <a:xfrm>
                  <a:off x="4573" y="1579"/>
                  <a:ext cx="42" cy="1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0" name="Rectangle 964"/>
                <p:cNvSpPr>
                  <a:spLocks noChangeArrowheads="1"/>
                </p:cNvSpPr>
                <p:nvPr/>
              </p:nvSpPr>
              <p:spPr bwMode="auto">
                <a:xfrm>
                  <a:off x="4573" y="1506"/>
                  <a:ext cx="2" cy="73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1" name="Rectangle 965"/>
                <p:cNvSpPr>
                  <a:spLocks noChangeArrowheads="1"/>
                </p:cNvSpPr>
                <p:nvPr/>
              </p:nvSpPr>
              <p:spPr bwMode="auto">
                <a:xfrm>
                  <a:off x="4613" y="1506"/>
                  <a:ext cx="2" cy="73"/>
                </a:xfrm>
                <a:prstGeom prst="rect">
                  <a:avLst/>
                </a:prstGeom>
                <a:solidFill>
                  <a:srgbClr val="902E3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2" name="Rectangle 966"/>
                <p:cNvSpPr>
                  <a:spLocks noChangeArrowheads="1"/>
                </p:cNvSpPr>
                <p:nvPr/>
              </p:nvSpPr>
              <p:spPr bwMode="auto">
                <a:xfrm>
                  <a:off x="4575" y="1506"/>
                  <a:ext cx="38" cy="2"/>
                </a:xfrm>
                <a:prstGeom prst="rect">
                  <a:avLst/>
                </a:prstGeom>
                <a:solidFill>
                  <a:srgbClr val="8F2D3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3" name="Rectangle 967"/>
                <p:cNvSpPr>
                  <a:spLocks noChangeArrowheads="1"/>
                </p:cNvSpPr>
                <p:nvPr/>
              </p:nvSpPr>
              <p:spPr bwMode="auto">
                <a:xfrm>
                  <a:off x="4575" y="1577"/>
                  <a:ext cx="38" cy="2"/>
                </a:xfrm>
                <a:prstGeom prst="rect">
                  <a:avLst/>
                </a:prstGeom>
                <a:solidFill>
                  <a:srgbClr val="8F2D3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4" name="Rectangle 968"/>
                <p:cNvSpPr>
                  <a:spLocks noChangeArrowheads="1"/>
                </p:cNvSpPr>
                <p:nvPr/>
              </p:nvSpPr>
              <p:spPr bwMode="auto">
                <a:xfrm>
                  <a:off x="4575" y="1508"/>
                  <a:ext cx="38" cy="1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5" name="Rectangle 969"/>
                <p:cNvSpPr>
                  <a:spLocks noChangeArrowheads="1"/>
                </p:cNvSpPr>
                <p:nvPr/>
              </p:nvSpPr>
              <p:spPr bwMode="auto">
                <a:xfrm>
                  <a:off x="4575" y="1575"/>
                  <a:ext cx="38" cy="2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6" name="Rectangle 970"/>
                <p:cNvSpPr>
                  <a:spLocks noChangeArrowheads="1"/>
                </p:cNvSpPr>
                <p:nvPr/>
              </p:nvSpPr>
              <p:spPr bwMode="auto">
                <a:xfrm>
                  <a:off x="4575" y="1509"/>
                  <a:ext cx="1" cy="66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7" name="Rectangle 971"/>
                <p:cNvSpPr>
                  <a:spLocks noChangeArrowheads="1"/>
                </p:cNvSpPr>
                <p:nvPr/>
              </p:nvSpPr>
              <p:spPr bwMode="auto">
                <a:xfrm>
                  <a:off x="4612" y="1509"/>
                  <a:ext cx="1" cy="66"/>
                </a:xfrm>
                <a:prstGeom prst="rect">
                  <a:avLst/>
                </a:prstGeom>
                <a:solidFill>
                  <a:srgbClr val="8E2B3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8" name="Rectangle 972"/>
                <p:cNvSpPr>
                  <a:spLocks noChangeArrowheads="1"/>
                </p:cNvSpPr>
                <p:nvPr/>
              </p:nvSpPr>
              <p:spPr bwMode="auto">
                <a:xfrm>
                  <a:off x="4576" y="1509"/>
                  <a:ext cx="36" cy="2"/>
                </a:xfrm>
                <a:prstGeom prst="rect">
                  <a:avLst/>
                </a:prstGeom>
                <a:solidFill>
                  <a:srgbClr val="8D293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59" name="Rectangle 973"/>
                <p:cNvSpPr>
                  <a:spLocks noChangeArrowheads="1"/>
                </p:cNvSpPr>
                <p:nvPr/>
              </p:nvSpPr>
              <p:spPr bwMode="auto">
                <a:xfrm>
                  <a:off x="4576" y="1574"/>
                  <a:ext cx="36" cy="1"/>
                </a:xfrm>
                <a:prstGeom prst="rect">
                  <a:avLst/>
                </a:prstGeom>
                <a:solidFill>
                  <a:srgbClr val="8D293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0" name="Rectangle 974"/>
                <p:cNvSpPr>
                  <a:spLocks noChangeArrowheads="1"/>
                </p:cNvSpPr>
                <p:nvPr/>
              </p:nvSpPr>
              <p:spPr bwMode="auto">
                <a:xfrm>
                  <a:off x="4576" y="1511"/>
                  <a:ext cx="36" cy="2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1" name="Rectangle 975"/>
                <p:cNvSpPr>
                  <a:spLocks noChangeArrowheads="1"/>
                </p:cNvSpPr>
                <p:nvPr/>
              </p:nvSpPr>
              <p:spPr bwMode="auto">
                <a:xfrm>
                  <a:off x="4576" y="1572"/>
                  <a:ext cx="36" cy="2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2" name="Rectangle 976"/>
                <p:cNvSpPr>
                  <a:spLocks noChangeArrowheads="1"/>
                </p:cNvSpPr>
                <p:nvPr/>
              </p:nvSpPr>
              <p:spPr bwMode="auto">
                <a:xfrm>
                  <a:off x="4576" y="1513"/>
                  <a:ext cx="2" cy="59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3" name="Rectangle 977"/>
                <p:cNvSpPr>
                  <a:spLocks noChangeArrowheads="1"/>
                </p:cNvSpPr>
                <p:nvPr/>
              </p:nvSpPr>
              <p:spPr bwMode="auto">
                <a:xfrm>
                  <a:off x="4610" y="1513"/>
                  <a:ext cx="2" cy="59"/>
                </a:xfrm>
                <a:prstGeom prst="rect">
                  <a:avLst/>
                </a:prstGeom>
                <a:solidFill>
                  <a:srgbClr val="8C273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4" name="Rectangle 978"/>
                <p:cNvSpPr>
                  <a:spLocks noChangeArrowheads="1"/>
                </p:cNvSpPr>
                <p:nvPr/>
              </p:nvSpPr>
              <p:spPr bwMode="auto">
                <a:xfrm>
                  <a:off x="4578" y="1513"/>
                  <a:ext cx="32" cy="1"/>
                </a:xfrm>
                <a:prstGeom prst="rect">
                  <a:avLst/>
                </a:prstGeom>
                <a:solidFill>
                  <a:srgbClr val="8B26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5" name="Rectangle 979"/>
                <p:cNvSpPr>
                  <a:spLocks noChangeArrowheads="1"/>
                </p:cNvSpPr>
                <p:nvPr/>
              </p:nvSpPr>
              <p:spPr bwMode="auto">
                <a:xfrm>
                  <a:off x="4578" y="1571"/>
                  <a:ext cx="32" cy="1"/>
                </a:xfrm>
                <a:prstGeom prst="rect">
                  <a:avLst/>
                </a:prstGeom>
                <a:solidFill>
                  <a:srgbClr val="8B263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6" name="Rectangle 980"/>
                <p:cNvSpPr>
                  <a:spLocks noChangeArrowheads="1"/>
                </p:cNvSpPr>
                <p:nvPr/>
              </p:nvSpPr>
              <p:spPr bwMode="auto">
                <a:xfrm>
                  <a:off x="4578" y="1514"/>
                  <a:ext cx="32" cy="2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7" name="Rectangle 981"/>
                <p:cNvSpPr>
                  <a:spLocks noChangeArrowheads="1"/>
                </p:cNvSpPr>
                <p:nvPr/>
              </p:nvSpPr>
              <p:spPr bwMode="auto">
                <a:xfrm>
                  <a:off x="4578" y="1569"/>
                  <a:ext cx="32" cy="2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8" name="Rectangle 982"/>
                <p:cNvSpPr>
                  <a:spLocks noChangeArrowheads="1"/>
                </p:cNvSpPr>
                <p:nvPr/>
              </p:nvSpPr>
              <p:spPr bwMode="auto">
                <a:xfrm>
                  <a:off x="4578" y="1516"/>
                  <a:ext cx="1" cy="53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69" name="Rectangle 983"/>
                <p:cNvSpPr>
                  <a:spLocks noChangeArrowheads="1"/>
                </p:cNvSpPr>
                <p:nvPr/>
              </p:nvSpPr>
              <p:spPr bwMode="auto">
                <a:xfrm>
                  <a:off x="4608" y="1516"/>
                  <a:ext cx="2" cy="53"/>
                </a:xfrm>
                <a:prstGeom prst="rect">
                  <a:avLst/>
                </a:prstGeom>
                <a:solidFill>
                  <a:srgbClr val="8A243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0" name="Rectangle 984"/>
                <p:cNvSpPr>
                  <a:spLocks noChangeArrowheads="1"/>
                </p:cNvSpPr>
                <p:nvPr/>
              </p:nvSpPr>
              <p:spPr bwMode="auto">
                <a:xfrm>
                  <a:off x="4579" y="1516"/>
                  <a:ext cx="29" cy="2"/>
                </a:xfrm>
                <a:prstGeom prst="rect">
                  <a:avLst/>
                </a:prstGeom>
                <a:solidFill>
                  <a:srgbClr val="89232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1" name="Rectangle 985"/>
                <p:cNvSpPr>
                  <a:spLocks noChangeArrowheads="1"/>
                </p:cNvSpPr>
                <p:nvPr/>
              </p:nvSpPr>
              <p:spPr bwMode="auto">
                <a:xfrm>
                  <a:off x="4579" y="1567"/>
                  <a:ext cx="29" cy="2"/>
                </a:xfrm>
                <a:prstGeom prst="rect">
                  <a:avLst/>
                </a:prstGeom>
                <a:solidFill>
                  <a:srgbClr val="89232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2" name="Rectangle 986"/>
                <p:cNvSpPr>
                  <a:spLocks noChangeArrowheads="1"/>
                </p:cNvSpPr>
                <p:nvPr/>
              </p:nvSpPr>
              <p:spPr bwMode="auto">
                <a:xfrm>
                  <a:off x="4579" y="1518"/>
                  <a:ext cx="29" cy="1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3" name="Rectangle 987"/>
                <p:cNvSpPr>
                  <a:spLocks noChangeArrowheads="1"/>
                </p:cNvSpPr>
                <p:nvPr/>
              </p:nvSpPr>
              <p:spPr bwMode="auto">
                <a:xfrm>
                  <a:off x="4579" y="1566"/>
                  <a:ext cx="29" cy="1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4" name="Rectangle 988"/>
                <p:cNvSpPr>
                  <a:spLocks noChangeArrowheads="1"/>
                </p:cNvSpPr>
                <p:nvPr/>
              </p:nvSpPr>
              <p:spPr bwMode="auto">
                <a:xfrm>
                  <a:off x="4579" y="1519"/>
                  <a:ext cx="2" cy="47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5" name="Rectangle 989"/>
                <p:cNvSpPr>
                  <a:spLocks noChangeArrowheads="1"/>
                </p:cNvSpPr>
                <p:nvPr/>
              </p:nvSpPr>
              <p:spPr bwMode="auto">
                <a:xfrm>
                  <a:off x="4607" y="1519"/>
                  <a:ext cx="1" cy="47"/>
                </a:xfrm>
                <a:prstGeom prst="rect">
                  <a:avLst/>
                </a:prstGeom>
                <a:solidFill>
                  <a:srgbClr val="88202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6" name="Rectangle 990"/>
                <p:cNvSpPr>
                  <a:spLocks noChangeArrowheads="1"/>
                </p:cNvSpPr>
                <p:nvPr/>
              </p:nvSpPr>
              <p:spPr bwMode="auto">
                <a:xfrm>
                  <a:off x="4581" y="1519"/>
                  <a:ext cx="26" cy="2"/>
                </a:xfrm>
                <a:prstGeom prst="rect">
                  <a:avLst/>
                </a:prstGeom>
                <a:solidFill>
                  <a:srgbClr val="871F2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7" name="Rectangle 991"/>
                <p:cNvSpPr>
                  <a:spLocks noChangeArrowheads="1"/>
                </p:cNvSpPr>
                <p:nvPr/>
              </p:nvSpPr>
              <p:spPr bwMode="auto">
                <a:xfrm>
                  <a:off x="4581" y="1564"/>
                  <a:ext cx="26" cy="2"/>
                </a:xfrm>
                <a:prstGeom prst="rect">
                  <a:avLst/>
                </a:prstGeom>
                <a:solidFill>
                  <a:srgbClr val="871F2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8" name="Rectangle 992"/>
                <p:cNvSpPr>
                  <a:spLocks noChangeArrowheads="1"/>
                </p:cNvSpPr>
                <p:nvPr/>
              </p:nvSpPr>
              <p:spPr bwMode="auto">
                <a:xfrm>
                  <a:off x="4581" y="1521"/>
                  <a:ext cx="26" cy="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79" name="Rectangle 993"/>
                <p:cNvSpPr>
                  <a:spLocks noChangeArrowheads="1"/>
                </p:cNvSpPr>
                <p:nvPr/>
              </p:nvSpPr>
              <p:spPr bwMode="auto">
                <a:xfrm>
                  <a:off x="4581" y="1563"/>
                  <a:ext cx="26" cy="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0" name="Rectangle 994"/>
                <p:cNvSpPr>
                  <a:spLocks noChangeArrowheads="1"/>
                </p:cNvSpPr>
                <p:nvPr/>
              </p:nvSpPr>
              <p:spPr bwMode="auto">
                <a:xfrm>
                  <a:off x="4581" y="1522"/>
                  <a:ext cx="2" cy="4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1" name="Rectangle 995"/>
                <p:cNvSpPr>
                  <a:spLocks noChangeArrowheads="1"/>
                </p:cNvSpPr>
                <p:nvPr/>
              </p:nvSpPr>
              <p:spPr bwMode="auto">
                <a:xfrm>
                  <a:off x="4604" y="1522"/>
                  <a:ext cx="3" cy="41"/>
                </a:xfrm>
                <a:prstGeom prst="rect">
                  <a:avLst/>
                </a:prstGeom>
                <a:solidFill>
                  <a:srgbClr val="871D2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2" name="Rectangle 996"/>
                <p:cNvSpPr>
                  <a:spLocks noChangeArrowheads="1"/>
                </p:cNvSpPr>
                <p:nvPr/>
              </p:nvSpPr>
              <p:spPr bwMode="auto">
                <a:xfrm>
                  <a:off x="4583" y="1522"/>
                  <a:ext cx="21" cy="2"/>
                </a:xfrm>
                <a:prstGeom prst="rect">
                  <a:avLst/>
                </a:prstGeom>
                <a:solidFill>
                  <a:srgbClr val="861C2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3" name="Rectangle 997"/>
                <p:cNvSpPr>
                  <a:spLocks noChangeArrowheads="1"/>
                </p:cNvSpPr>
                <p:nvPr/>
              </p:nvSpPr>
              <p:spPr bwMode="auto">
                <a:xfrm>
                  <a:off x="4583" y="1561"/>
                  <a:ext cx="21" cy="2"/>
                </a:xfrm>
                <a:prstGeom prst="rect">
                  <a:avLst/>
                </a:prstGeom>
                <a:solidFill>
                  <a:srgbClr val="861C2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4" name="Rectangle 998"/>
                <p:cNvSpPr>
                  <a:spLocks noChangeArrowheads="1"/>
                </p:cNvSpPr>
                <p:nvPr/>
              </p:nvSpPr>
              <p:spPr bwMode="auto">
                <a:xfrm>
                  <a:off x="4583" y="1524"/>
                  <a:ext cx="21" cy="2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5" name="Rectangle 999"/>
                <p:cNvSpPr>
                  <a:spLocks noChangeArrowheads="1"/>
                </p:cNvSpPr>
                <p:nvPr/>
              </p:nvSpPr>
              <p:spPr bwMode="auto">
                <a:xfrm>
                  <a:off x="4583" y="1559"/>
                  <a:ext cx="21" cy="2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6" name="Rectangle 1000"/>
                <p:cNvSpPr>
                  <a:spLocks noChangeArrowheads="1"/>
                </p:cNvSpPr>
                <p:nvPr/>
              </p:nvSpPr>
              <p:spPr bwMode="auto">
                <a:xfrm>
                  <a:off x="4583" y="1526"/>
                  <a:ext cx="2" cy="33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7" name="Rectangle 1001"/>
                <p:cNvSpPr>
                  <a:spLocks noChangeArrowheads="1"/>
                </p:cNvSpPr>
                <p:nvPr/>
              </p:nvSpPr>
              <p:spPr bwMode="auto">
                <a:xfrm>
                  <a:off x="4603" y="1526"/>
                  <a:ext cx="1" cy="33"/>
                </a:xfrm>
                <a:prstGeom prst="rect">
                  <a:avLst/>
                </a:prstGeom>
                <a:solidFill>
                  <a:srgbClr val="851A2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8" name="Rectangle 1002"/>
                <p:cNvSpPr>
                  <a:spLocks noChangeArrowheads="1"/>
                </p:cNvSpPr>
                <p:nvPr/>
              </p:nvSpPr>
              <p:spPr bwMode="auto">
                <a:xfrm>
                  <a:off x="4585" y="1526"/>
                  <a:ext cx="18" cy="1"/>
                </a:xfrm>
                <a:prstGeom prst="rect">
                  <a:avLst/>
                </a:prstGeom>
                <a:solidFill>
                  <a:srgbClr val="84182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89" name="Rectangle 1003"/>
                <p:cNvSpPr>
                  <a:spLocks noChangeArrowheads="1"/>
                </p:cNvSpPr>
                <p:nvPr/>
              </p:nvSpPr>
              <p:spPr bwMode="auto">
                <a:xfrm>
                  <a:off x="4585" y="1558"/>
                  <a:ext cx="18" cy="1"/>
                </a:xfrm>
                <a:prstGeom prst="rect">
                  <a:avLst/>
                </a:prstGeom>
                <a:solidFill>
                  <a:srgbClr val="84182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0" name="Rectangle 1004"/>
                <p:cNvSpPr>
                  <a:spLocks noChangeArrowheads="1"/>
                </p:cNvSpPr>
                <p:nvPr/>
              </p:nvSpPr>
              <p:spPr bwMode="auto">
                <a:xfrm>
                  <a:off x="4585" y="1527"/>
                  <a:ext cx="18" cy="2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1" name="Rectangle 1005"/>
                <p:cNvSpPr>
                  <a:spLocks noChangeArrowheads="1"/>
                </p:cNvSpPr>
                <p:nvPr/>
              </p:nvSpPr>
              <p:spPr bwMode="auto">
                <a:xfrm>
                  <a:off x="4585" y="1556"/>
                  <a:ext cx="18" cy="2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2" name="Rectangle 1006"/>
                <p:cNvSpPr>
                  <a:spLocks noChangeArrowheads="1"/>
                </p:cNvSpPr>
                <p:nvPr/>
              </p:nvSpPr>
              <p:spPr bwMode="auto">
                <a:xfrm>
                  <a:off x="4585" y="1529"/>
                  <a:ext cx="2" cy="27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3" name="Rectangle 1007"/>
                <p:cNvSpPr>
                  <a:spLocks noChangeArrowheads="1"/>
                </p:cNvSpPr>
                <p:nvPr/>
              </p:nvSpPr>
              <p:spPr bwMode="auto">
                <a:xfrm>
                  <a:off x="4601" y="1529"/>
                  <a:ext cx="2" cy="27"/>
                </a:xfrm>
                <a:prstGeom prst="rect">
                  <a:avLst/>
                </a:prstGeom>
                <a:solidFill>
                  <a:srgbClr val="84171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4" name="Rectangle 1008"/>
                <p:cNvSpPr>
                  <a:spLocks noChangeArrowheads="1"/>
                </p:cNvSpPr>
                <p:nvPr/>
              </p:nvSpPr>
              <p:spPr bwMode="auto">
                <a:xfrm>
                  <a:off x="4587" y="1529"/>
                  <a:ext cx="14" cy="1"/>
                </a:xfrm>
                <a:prstGeom prst="rect">
                  <a:avLst/>
                </a:prstGeom>
                <a:solidFill>
                  <a:srgbClr val="83151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5" name="Rectangle 1009"/>
                <p:cNvSpPr>
                  <a:spLocks noChangeArrowheads="1"/>
                </p:cNvSpPr>
                <p:nvPr/>
              </p:nvSpPr>
              <p:spPr bwMode="auto">
                <a:xfrm>
                  <a:off x="4587" y="1555"/>
                  <a:ext cx="14" cy="1"/>
                </a:xfrm>
                <a:prstGeom prst="rect">
                  <a:avLst/>
                </a:prstGeom>
                <a:solidFill>
                  <a:srgbClr val="83151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6" name="Rectangle 1010"/>
                <p:cNvSpPr>
                  <a:spLocks noChangeArrowheads="1"/>
                </p:cNvSpPr>
                <p:nvPr/>
              </p:nvSpPr>
              <p:spPr bwMode="auto">
                <a:xfrm>
                  <a:off x="4587" y="1530"/>
                  <a:ext cx="14" cy="2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7" name="Rectangle 1011"/>
                <p:cNvSpPr>
                  <a:spLocks noChangeArrowheads="1"/>
                </p:cNvSpPr>
                <p:nvPr/>
              </p:nvSpPr>
              <p:spPr bwMode="auto">
                <a:xfrm>
                  <a:off x="4587" y="1553"/>
                  <a:ext cx="14" cy="2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8" name="Rectangle 1012"/>
                <p:cNvSpPr>
                  <a:spLocks noChangeArrowheads="1"/>
                </p:cNvSpPr>
                <p:nvPr/>
              </p:nvSpPr>
              <p:spPr bwMode="auto">
                <a:xfrm>
                  <a:off x="4587" y="1532"/>
                  <a:ext cx="1" cy="21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399" name="Rectangle 1013"/>
                <p:cNvSpPr>
                  <a:spLocks noChangeArrowheads="1"/>
                </p:cNvSpPr>
                <p:nvPr/>
              </p:nvSpPr>
              <p:spPr bwMode="auto">
                <a:xfrm>
                  <a:off x="4600" y="1532"/>
                  <a:ext cx="1" cy="21"/>
                </a:xfrm>
                <a:prstGeom prst="rect">
                  <a:avLst/>
                </a:prstGeom>
                <a:solidFill>
                  <a:srgbClr val="83131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0" name="Rectangle 1014"/>
                <p:cNvSpPr>
                  <a:spLocks noChangeArrowheads="1"/>
                </p:cNvSpPr>
                <p:nvPr/>
              </p:nvSpPr>
              <p:spPr bwMode="auto">
                <a:xfrm>
                  <a:off x="4588" y="1532"/>
                  <a:ext cx="12" cy="2"/>
                </a:xfrm>
                <a:prstGeom prst="rect">
                  <a:avLst/>
                </a:prstGeom>
                <a:solidFill>
                  <a:srgbClr val="82121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1" name="Rectangle 1015"/>
                <p:cNvSpPr>
                  <a:spLocks noChangeArrowheads="1"/>
                </p:cNvSpPr>
                <p:nvPr/>
              </p:nvSpPr>
              <p:spPr bwMode="auto">
                <a:xfrm>
                  <a:off x="4588" y="1551"/>
                  <a:ext cx="12" cy="2"/>
                </a:xfrm>
                <a:prstGeom prst="rect">
                  <a:avLst/>
                </a:prstGeom>
                <a:solidFill>
                  <a:srgbClr val="82121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2" name="Rectangle 1016"/>
                <p:cNvSpPr>
                  <a:spLocks noChangeArrowheads="1"/>
                </p:cNvSpPr>
                <p:nvPr/>
              </p:nvSpPr>
              <p:spPr bwMode="auto">
                <a:xfrm>
                  <a:off x="4588" y="1534"/>
                  <a:ext cx="12" cy="1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3" name="Rectangle 1017"/>
                <p:cNvSpPr>
                  <a:spLocks noChangeArrowheads="1"/>
                </p:cNvSpPr>
                <p:nvPr/>
              </p:nvSpPr>
              <p:spPr bwMode="auto">
                <a:xfrm>
                  <a:off x="4588" y="1550"/>
                  <a:ext cx="12" cy="1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4" name="Rectangle 1018"/>
                <p:cNvSpPr>
                  <a:spLocks noChangeArrowheads="1"/>
                </p:cNvSpPr>
                <p:nvPr/>
              </p:nvSpPr>
              <p:spPr bwMode="auto">
                <a:xfrm>
                  <a:off x="4588" y="1535"/>
                  <a:ext cx="2" cy="15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5" name="Rectangle 1019"/>
                <p:cNvSpPr>
                  <a:spLocks noChangeArrowheads="1"/>
                </p:cNvSpPr>
                <p:nvPr/>
              </p:nvSpPr>
              <p:spPr bwMode="auto">
                <a:xfrm>
                  <a:off x="4598" y="1535"/>
                  <a:ext cx="2" cy="15"/>
                </a:xfrm>
                <a:prstGeom prst="rect">
                  <a:avLst/>
                </a:prstGeom>
                <a:solidFill>
                  <a:srgbClr val="810F1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6" name="Rectangle 1020"/>
                <p:cNvSpPr>
                  <a:spLocks noChangeArrowheads="1"/>
                </p:cNvSpPr>
                <p:nvPr/>
              </p:nvSpPr>
              <p:spPr bwMode="auto">
                <a:xfrm>
                  <a:off x="4590" y="1535"/>
                  <a:ext cx="8" cy="2"/>
                </a:xfrm>
                <a:prstGeom prst="rect">
                  <a:avLst/>
                </a:prstGeom>
                <a:solidFill>
                  <a:srgbClr val="810D1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7" name="Rectangle 1021"/>
                <p:cNvSpPr>
                  <a:spLocks noChangeArrowheads="1"/>
                </p:cNvSpPr>
                <p:nvPr/>
              </p:nvSpPr>
              <p:spPr bwMode="auto">
                <a:xfrm>
                  <a:off x="4590" y="1548"/>
                  <a:ext cx="8" cy="2"/>
                </a:xfrm>
                <a:prstGeom prst="rect">
                  <a:avLst/>
                </a:prstGeom>
                <a:solidFill>
                  <a:srgbClr val="810D1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8" name="Rectangle 1022"/>
                <p:cNvSpPr>
                  <a:spLocks noChangeArrowheads="1"/>
                </p:cNvSpPr>
                <p:nvPr/>
              </p:nvSpPr>
              <p:spPr bwMode="auto">
                <a:xfrm>
                  <a:off x="4590" y="1537"/>
                  <a:ext cx="8" cy="1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09" name="Rectangle 1023"/>
                <p:cNvSpPr>
                  <a:spLocks noChangeArrowheads="1"/>
                </p:cNvSpPr>
                <p:nvPr/>
              </p:nvSpPr>
              <p:spPr bwMode="auto">
                <a:xfrm>
                  <a:off x="4590" y="1547"/>
                  <a:ext cx="8" cy="1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0" name="Rectangle 0"/>
                <p:cNvSpPr>
                  <a:spLocks noChangeArrowheads="1"/>
                </p:cNvSpPr>
                <p:nvPr/>
              </p:nvSpPr>
              <p:spPr bwMode="auto">
                <a:xfrm>
                  <a:off x="4590" y="1538"/>
                  <a:ext cx="2" cy="9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1" name="Rectangle 1"/>
                <p:cNvSpPr>
                  <a:spLocks noChangeArrowheads="1"/>
                </p:cNvSpPr>
                <p:nvPr/>
              </p:nvSpPr>
              <p:spPr bwMode="auto">
                <a:xfrm>
                  <a:off x="4596" y="1538"/>
                  <a:ext cx="2" cy="9"/>
                </a:xfrm>
                <a:prstGeom prst="rect">
                  <a:avLst/>
                </a:prstGeom>
                <a:solidFill>
                  <a:srgbClr val="810B0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2" name="Rectangle 2"/>
                <p:cNvSpPr>
                  <a:spLocks noChangeArrowheads="1"/>
                </p:cNvSpPr>
                <p:nvPr/>
              </p:nvSpPr>
              <p:spPr bwMode="auto">
                <a:xfrm>
                  <a:off x="4592" y="1538"/>
                  <a:ext cx="4" cy="2"/>
                </a:xfrm>
                <a:prstGeom prst="rect">
                  <a:avLst/>
                </a:prstGeom>
                <a:solidFill>
                  <a:srgbClr val="80090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3" name="Rectangle 3"/>
                <p:cNvSpPr>
                  <a:spLocks noChangeArrowheads="1"/>
                </p:cNvSpPr>
                <p:nvPr/>
              </p:nvSpPr>
              <p:spPr bwMode="auto">
                <a:xfrm>
                  <a:off x="4592" y="1545"/>
                  <a:ext cx="4" cy="2"/>
                </a:xfrm>
                <a:prstGeom prst="rect">
                  <a:avLst/>
                </a:prstGeom>
                <a:solidFill>
                  <a:srgbClr val="80090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4" name="Rectangle 4"/>
                <p:cNvSpPr>
                  <a:spLocks noChangeArrowheads="1"/>
                </p:cNvSpPr>
                <p:nvPr/>
              </p:nvSpPr>
              <p:spPr bwMode="auto">
                <a:xfrm>
                  <a:off x="4592" y="1540"/>
                  <a:ext cx="4" cy="2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5" name="Rectangle 5"/>
                <p:cNvSpPr>
                  <a:spLocks noChangeArrowheads="1"/>
                </p:cNvSpPr>
                <p:nvPr/>
              </p:nvSpPr>
              <p:spPr bwMode="auto">
                <a:xfrm>
                  <a:off x="4592" y="1543"/>
                  <a:ext cx="4" cy="2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6" name="Rectangle 6"/>
                <p:cNvSpPr>
                  <a:spLocks noChangeArrowheads="1"/>
                </p:cNvSpPr>
                <p:nvPr/>
              </p:nvSpPr>
              <p:spPr bwMode="auto">
                <a:xfrm>
                  <a:off x="4592" y="1542"/>
                  <a:ext cx="1" cy="1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7" name="Rectangle 7"/>
                <p:cNvSpPr>
                  <a:spLocks noChangeArrowheads="1"/>
                </p:cNvSpPr>
                <p:nvPr/>
              </p:nvSpPr>
              <p:spPr bwMode="auto">
                <a:xfrm>
                  <a:off x="4595" y="1542"/>
                  <a:ext cx="1" cy="1"/>
                </a:xfrm>
                <a:prstGeom prst="rect">
                  <a:avLst/>
                </a:prstGeom>
                <a:solidFill>
                  <a:srgbClr val="80060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8" name="Rectangle 8"/>
                <p:cNvSpPr>
                  <a:spLocks noChangeArrowheads="1"/>
                </p:cNvSpPr>
                <p:nvPr/>
              </p:nvSpPr>
              <p:spPr bwMode="auto">
                <a:xfrm>
                  <a:off x="4593" y="1542"/>
                  <a:ext cx="2" cy="1"/>
                </a:xfrm>
                <a:prstGeom prst="rect">
                  <a:avLst/>
                </a:prstGeom>
                <a:solidFill>
                  <a:srgbClr val="8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19" name="Freeform 9"/>
                <p:cNvSpPr>
                  <a:spLocks/>
                </p:cNvSpPr>
                <p:nvPr/>
              </p:nvSpPr>
              <p:spPr bwMode="auto">
                <a:xfrm>
                  <a:off x="4497" y="1356"/>
                  <a:ext cx="193" cy="373"/>
                </a:xfrm>
                <a:custGeom>
                  <a:avLst/>
                  <a:gdLst>
                    <a:gd name="T0" fmla="*/ 100 w 388"/>
                    <a:gd name="T1" fmla="*/ 15 h 748"/>
                    <a:gd name="T2" fmla="*/ 93 w 388"/>
                    <a:gd name="T3" fmla="*/ 24 h 748"/>
                    <a:gd name="T4" fmla="*/ 77 w 388"/>
                    <a:gd name="T5" fmla="*/ 33 h 748"/>
                    <a:gd name="T6" fmla="*/ 69 w 388"/>
                    <a:gd name="T7" fmla="*/ 39 h 748"/>
                    <a:gd name="T8" fmla="*/ 61 w 388"/>
                    <a:gd name="T9" fmla="*/ 47 h 748"/>
                    <a:gd name="T10" fmla="*/ 53 w 388"/>
                    <a:gd name="T11" fmla="*/ 63 h 748"/>
                    <a:gd name="T12" fmla="*/ 47 w 388"/>
                    <a:gd name="T13" fmla="*/ 95 h 748"/>
                    <a:gd name="T14" fmla="*/ 39 w 388"/>
                    <a:gd name="T15" fmla="*/ 110 h 748"/>
                    <a:gd name="T16" fmla="*/ 32 w 388"/>
                    <a:gd name="T17" fmla="*/ 150 h 748"/>
                    <a:gd name="T18" fmla="*/ 24 w 388"/>
                    <a:gd name="T19" fmla="*/ 173 h 748"/>
                    <a:gd name="T20" fmla="*/ 16 w 388"/>
                    <a:gd name="T21" fmla="*/ 205 h 748"/>
                    <a:gd name="T22" fmla="*/ 10 w 388"/>
                    <a:gd name="T23" fmla="*/ 221 h 748"/>
                    <a:gd name="T24" fmla="*/ 0 w 388"/>
                    <a:gd name="T25" fmla="*/ 409 h 748"/>
                    <a:gd name="T26" fmla="*/ 10 w 388"/>
                    <a:gd name="T27" fmla="*/ 582 h 748"/>
                    <a:gd name="T28" fmla="*/ 16 w 388"/>
                    <a:gd name="T29" fmla="*/ 598 h 748"/>
                    <a:gd name="T30" fmla="*/ 24 w 388"/>
                    <a:gd name="T31" fmla="*/ 606 h 748"/>
                    <a:gd name="T32" fmla="*/ 32 w 388"/>
                    <a:gd name="T33" fmla="*/ 612 h 748"/>
                    <a:gd name="T34" fmla="*/ 39 w 388"/>
                    <a:gd name="T35" fmla="*/ 628 h 748"/>
                    <a:gd name="T36" fmla="*/ 47 w 388"/>
                    <a:gd name="T37" fmla="*/ 636 h 748"/>
                    <a:gd name="T38" fmla="*/ 53 w 388"/>
                    <a:gd name="T39" fmla="*/ 646 h 748"/>
                    <a:gd name="T40" fmla="*/ 61 w 388"/>
                    <a:gd name="T41" fmla="*/ 675 h 748"/>
                    <a:gd name="T42" fmla="*/ 69 w 388"/>
                    <a:gd name="T43" fmla="*/ 693 h 748"/>
                    <a:gd name="T44" fmla="*/ 77 w 388"/>
                    <a:gd name="T45" fmla="*/ 715 h 748"/>
                    <a:gd name="T46" fmla="*/ 106 w 388"/>
                    <a:gd name="T47" fmla="*/ 723 h 748"/>
                    <a:gd name="T48" fmla="*/ 145 w 388"/>
                    <a:gd name="T49" fmla="*/ 733 h 748"/>
                    <a:gd name="T50" fmla="*/ 282 w 388"/>
                    <a:gd name="T51" fmla="*/ 740 h 748"/>
                    <a:gd name="T52" fmla="*/ 343 w 388"/>
                    <a:gd name="T53" fmla="*/ 748 h 748"/>
                    <a:gd name="T54" fmla="*/ 351 w 388"/>
                    <a:gd name="T55" fmla="*/ 740 h 748"/>
                    <a:gd name="T56" fmla="*/ 359 w 388"/>
                    <a:gd name="T57" fmla="*/ 733 h 748"/>
                    <a:gd name="T58" fmla="*/ 364 w 388"/>
                    <a:gd name="T59" fmla="*/ 707 h 748"/>
                    <a:gd name="T60" fmla="*/ 373 w 388"/>
                    <a:gd name="T61" fmla="*/ 693 h 748"/>
                    <a:gd name="T62" fmla="*/ 380 w 388"/>
                    <a:gd name="T63" fmla="*/ 669 h 748"/>
                    <a:gd name="T64" fmla="*/ 388 w 388"/>
                    <a:gd name="T65" fmla="*/ 646 h 748"/>
                    <a:gd name="T66" fmla="*/ 380 w 388"/>
                    <a:gd name="T67" fmla="*/ 189 h 748"/>
                    <a:gd name="T68" fmla="*/ 373 w 388"/>
                    <a:gd name="T69" fmla="*/ 173 h 748"/>
                    <a:gd name="T70" fmla="*/ 364 w 388"/>
                    <a:gd name="T71" fmla="*/ 150 h 748"/>
                    <a:gd name="T72" fmla="*/ 359 w 388"/>
                    <a:gd name="T73" fmla="*/ 126 h 748"/>
                    <a:gd name="T74" fmla="*/ 351 w 388"/>
                    <a:gd name="T75" fmla="*/ 95 h 748"/>
                    <a:gd name="T76" fmla="*/ 343 w 388"/>
                    <a:gd name="T77" fmla="*/ 79 h 748"/>
                    <a:gd name="T78" fmla="*/ 336 w 388"/>
                    <a:gd name="T79" fmla="*/ 47 h 748"/>
                    <a:gd name="T80" fmla="*/ 327 w 388"/>
                    <a:gd name="T81" fmla="*/ 33 h 748"/>
                    <a:gd name="T82" fmla="*/ 319 w 388"/>
                    <a:gd name="T83" fmla="*/ 15 h 748"/>
                    <a:gd name="T84" fmla="*/ 312 w 388"/>
                    <a:gd name="T85" fmla="*/ 8 h 748"/>
                    <a:gd name="T86" fmla="*/ 304 w 388"/>
                    <a:gd name="T87" fmla="*/ 0 h 74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388"/>
                    <a:gd name="T133" fmla="*/ 0 h 748"/>
                    <a:gd name="T134" fmla="*/ 388 w 388"/>
                    <a:gd name="T135" fmla="*/ 748 h 748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388" h="748">
                      <a:moveTo>
                        <a:pt x="103" y="8"/>
                      </a:moveTo>
                      <a:lnTo>
                        <a:pt x="100" y="15"/>
                      </a:lnTo>
                      <a:lnTo>
                        <a:pt x="100" y="24"/>
                      </a:lnTo>
                      <a:lnTo>
                        <a:pt x="93" y="24"/>
                      </a:lnTo>
                      <a:lnTo>
                        <a:pt x="93" y="33"/>
                      </a:lnTo>
                      <a:lnTo>
                        <a:pt x="77" y="33"/>
                      </a:lnTo>
                      <a:lnTo>
                        <a:pt x="77" y="39"/>
                      </a:lnTo>
                      <a:lnTo>
                        <a:pt x="69" y="39"/>
                      </a:lnTo>
                      <a:lnTo>
                        <a:pt x="69" y="47"/>
                      </a:lnTo>
                      <a:lnTo>
                        <a:pt x="61" y="47"/>
                      </a:lnTo>
                      <a:lnTo>
                        <a:pt x="61" y="63"/>
                      </a:lnTo>
                      <a:lnTo>
                        <a:pt x="53" y="63"/>
                      </a:lnTo>
                      <a:lnTo>
                        <a:pt x="53" y="95"/>
                      </a:lnTo>
                      <a:lnTo>
                        <a:pt x="47" y="95"/>
                      </a:lnTo>
                      <a:lnTo>
                        <a:pt x="47" y="110"/>
                      </a:lnTo>
                      <a:lnTo>
                        <a:pt x="39" y="110"/>
                      </a:lnTo>
                      <a:lnTo>
                        <a:pt x="39" y="150"/>
                      </a:lnTo>
                      <a:lnTo>
                        <a:pt x="32" y="150"/>
                      </a:lnTo>
                      <a:lnTo>
                        <a:pt x="32" y="166"/>
                      </a:lnTo>
                      <a:lnTo>
                        <a:pt x="24" y="173"/>
                      </a:lnTo>
                      <a:lnTo>
                        <a:pt x="24" y="197"/>
                      </a:lnTo>
                      <a:lnTo>
                        <a:pt x="16" y="205"/>
                      </a:lnTo>
                      <a:lnTo>
                        <a:pt x="16" y="221"/>
                      </a:lnTo>
                      <a:lnTo>
                        <a:pt x="10" y="221"/>
                      </a:lnTo>
                      <a:lnTo>
                        <a:pt x="10" y="409"/>
                      </a:lnTo>
                      <a:lnTo>
                        <a:pt x="0" y="409"/>
                      </a:lnTo>
                      <a:lnTo>
                        <a:pt x="0" y="582"/>
                      </a:lnTo>
                      <a:lnTo>
                        <a:pt x="10" y="582"/>
                      </a:lnTo>
                      <a:lnTo>
                        <a:pt x="10" y="598"/>
                      </a:lnTo>
                      <a:lnTo>
                        <a:pt x="16" y="598"/>
                      </a:lnTo>
                      <a:lnTo>
                        <a:pt x="16" y="606"/>
                      </a:lnTo>
                      <a:lnTo>
                        <a:pt x="24" y="606"/>
                      </a:lnTo>
                      <a:lnTo>
                        <a:pt x="24" y="612"/>
                      </a:lnTo>
                      <a:lnTo>
                        <a:pt x="32" y="612"/>
                      </a:lnTo>
                      <a:lnTo>
                        <a:pt x="32" y="628"/>
                      </a:lnTo>
                      <a:lnTo>
                        <a:pt x="39" y="628"/>
                      </a:lnTo>
                      <a:lnTo>
                        <a:pt x="39" y="636"/>
                      </a:lnTo>
                      <a:lnTo>
                        <a:pt x="47" y="636"/>
                      </a:lnTo>
                      <a:lnTo>
                        <a:pt x="47" y="646"/>
                      </a:lnTo>
                      <a:lnTo>
                        <a:pt x="53" y="646"/>
                      </a:lnTo>
                      <a:lnTo>
                        <a:pt x="53" y="675"/>
                      </a:lnTo>
                      <a:lnTo>
                        <a:pt x="61" y="675"/>
                      </a:lnTo>
                      <a:lnTo>
                        <a:pt x="61" y="693"/>
                      </a:lnTo>
                      <a:lnTo>
                        <a:pt x="69" y="693"/>
                      </a:lnTo>
                      <a:lnTo>
                        <a:pt x="69" y="715"/>
                      </a:lnTo>
                      <a:lnTo>
                        <a:pt x="77" y="715"/>
                      </a:lnTo>
                      <a:lnTo>
                        <a:pt x="77" y="723"/>
                      </a:lnTo>
                      <a:lnTo>
                        <a:pt x="106" y="723"/>
                      </a:lnTo>
                      <a:lnTo>
                        <a:pt x="121" y="733"/>
                      </a:lnTo>
                      <a:lnTo>
                        <a:pt x="145" y="733"/>
                      </a:lnTo>
                      <a:lnTo>
                        <a:pt x="145" y="740"/>
                      </a:lnTo>
                      <a:lnTo>
                        <a:pt x="282" y="740"/>
                      </a:lnTo>
                      <a:lnTo>
                        <a:pt x="290" y="748"/>
                      </a:lnTo>
                      <a:lnTo>
                        <a:pt x="343" y="748"/>
                      </a:lnTo>
                      <a:lnTo>
                        <a:pt x="343" y="740"/>
                      </a:lnTo>
                      <a:lnTo>
                        <a:pt x="351" y="740"/>
                      </a:lnTo>
                      <a:lnTo>
                        <a:pt x="351" y="733"/>
                      </a:lnTo>
                      <a:lnTo>
                        <a:pt x="359" y="733"/>
                      </a:lnTo>
                      <a:lnTo>
                        <a:pt x="359" y="707"/>
                      </a:lnTo>
                      <a:lnTo>
                        <a:pt x="364" y="707"/>
                      </a:lnTo>
                      <a:lnTo>
                        <a:pt x="364" y="693"/>
                      </a:lnTo>
                      <a:lnTo>
                        <a:pt x="373" y="693"/>
                      </a:lnTo>
                      <a:lnTo>
                        <a:pt x="373" y="669"/>
                      </a:lnTo>
                      <a:lnTo>
                        <a:pt x="380" y="669"/>
                      </a:lnTo>
                      <a:lnTo>
                        <a:pt x="380" y="653"/>
                      </a:lnTo>
                      <a:lnTo>
                        <a:pt x="388" y="646"/>
                      </a:lnTo>
                      <a:lnTo>
                        <a:pt x="388" y="189"/>
                      </a:lnTo>
                      <a:lnTo>
                        <a:pt x="380" y="189"/>
                      </a:lnTo>
                      <a:lnTo>
                        <a:pt x="380" y="173"/>
                      </a:lnTo>
                      <a:lnTo>
                        <a:pt x="373" y="173"/>
                      </a:lnTo>
                      <a:lnTo>
                        <a:pt x="373" y="150"/>
                      </a:lnTo>
                      <a:lnTo>
                        <a:pt x="364" y="150"/>
                      </a:lnTo>
                      <a:lnTo>
                        <a:pt x="364" y="126"/>
                      </a:lnTo>
                      <a:lnTo>
                        <a:pt x="359" y="126"/>
                      </a:lnTo>
                      <a:lnTo>
                        <a:pt x="359" y="95"/>
                      </a:lnTo>
                      <a:lnTo>
                        <a:pt x="351" y="95"/>
                      </a:lnTo>
                      <a:lnTo>
                        <a:pt x="351" y="79"/>
                      </a:lnTo>
                      <a:lnTo>
                        <a:pt x="343" y="79"/>
                      </a:lnTo>
                      <a:lnTo>
                        <a:pt x="343" y="47"/>
                      </a:lnTo>
                      <a:lnTo>
                        <a:pt x="336" y="47"/>
                      </a:lnTo>
                      <a:lnTo>
                        <a:pt x="336" y="33"/>
                      </a:lnTo>
                      <a:lnTo>
                        <a:pt x="327" y="33"/>
                      </a:lnTo>
                      <a:lnTo>
                        <a:pt x="327" y="15"/>
                      </a:lnTo>
                      <a:lnTo>
                        <a:pt x="319" y="15"/>
                      </a:lnTo>
                      <a:lnTo>
                        <a:pt x="319" y="8"/>
                      </a:lnTo>
                      <a:lnTo>
                        <a:pt x="312" y="8"/>
                      </a:lnTo>
                      <a:lnTo>
                        <a:pt x="312" y="0"/>
                      </a:lnTo>
                      <a:lnTo>
                        <a:pt x="304" y="0"/>
                      </a:lnTo>
                      <a:lnTo>
                        <a:pt x="103" y="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0" name="Rectangle 10"/>
                <p:cNvSpPr>
                  <a:spLocks noChangeArrowheads="1"/>
                </p:cNvSpPr>
                <p:nvPr/>
              </p:nvSpPr>
              <p:spPr bwMode="auto">
                <a:xfrm>
                  <a:off x="4497" y="1729"/>
                  <a:ext cx="194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1" name="Rectangle 11"/>
                <p:cNvSpPr>
                  <a:spLocks noChangeArrowheads="1"/>
                </p:cNvSpPr>
                <p:nvPr/>
              </p:nvSpPr>
              <p:spPr bwMode="auto">
                <a:xfrm>
                  <a:off x="4497" y="1356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2" name="Rectangle 12"/>
                <p:cNvSpPr>
                  <a:spLocks noChangeArrowheads="1"/>
                </p:cNvSpPr>
                <p:nvPr/>
              </p:nvSpPr>
              <p:spPr bwMode="auto">
                <a:xfrm>
                  <a:off x="4497" y="1727"/>
                  <a:ext cx="194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3" name="Rectangle 13"/>
                <p:cNvSpPr>
                  <a:spLocks noChangeArrowheads="1"/>
                </p:cNvSpPr>
                <p:nvPr/>
              </p:nvSpPr>
              <p:spPr bwMode="auto">
                <a:xfrm>
                  <a:off x="4497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4" name="Rectangle 14"/>
                <p:cNvSpPr>
                  <a:spLocks noChangeArrowheads="1"/>
                </p:cNvSpPr>
                <p:nvPr/>
              </p:nvSpPr>
              <p:spPr bwMode="auto">
                <a:xfrm>
                  <a:off x="4690" y="1358"/>
                  <a:ext cx="1" cy="369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5" name="Rectangle 15"/>
                <p:cNvSpPr>
                  <a:spLocks noChangeArrowheads="1"/>
                </p:cNvSpPr>
                <p:nvPr/>
              </p:nvSpPr>
              <p:spPr bwMode="auto">
                <a:xfrm>
                  <a:off x="4498" y="1358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6" name="Rectangle 16"/>
                <p:cNvSpPr>
                  <a:spLocks noChangeArrowheads="1"/>
                </p:cNvSpPr>
                <p:nvPr/>
              </p:nvSpPr>
              <p:spPr bwMode="auto">
                <a:xfrm>
                  <a:off x="4498" y="1725"/>
                  <a:ext cx="192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7" name="Rectangle 17"/>
                <p:cNvSpPr>
                  <a:spLocks noChangeArrowheads="1"/>
                </p:cNvSpPr>
                <p:nvPr/>
              </p:nvSpPr>
              <p:spPr bwMode="auto">
                <a:xfrm>
                  <a:off x="4498" y="1360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8" name="Rectangle 18"/>
                <p:cNvSpPr>
                  <a:spLocks noChangeArrowheads="1"/>
                </p:cNvSpPr>
                <p:nvPr/>
              </p:nvSpPr>
              <p:spPr bwMode="auto">
                <a:xfrm>
                  <a:off x="4498" y="1724"/>
                  <a:ext cx="192" cy="1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29" name="Rectangle 19"/>
                <p:cNvSpPr>
                  <a:spLocks noChangeArrowheads="1"/>
                </p:cNvSpPr>
                <p:nvPr/>
              </p:nvSpPr>
              <p:spPr bwMode="auto">
                <a:xfrm>
                  <a:off x="449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0" name="Rectangle 20"/>
                <p:cNvSpPr>
                  <a:spLocks noChangeArrowheads="1"/>
                </p:cNvSpPr>
                <p:nvPr/>
              </p:nvSpPr>
              <p:spPr bwMode="auto">
                <a:xfrm>
                  <a:off x="4688" y="1361"/>
                  <a:ext cx="2" cy="363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1" name="Rectangle 21"/>
                <p:cNvSpPr>
                  <a:spLocks noChangeArrowheads="1"/>
                </p:cNvSpPr>
                <p:nvPr/>
              </p:nvSpPr>
              <p:spPr bwMode="auto">
                <a:xfrm>
                  <a:off x="4500" y="1361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2" name="Rectangle 22"/>
                <p:cNvSpPr>
                  <a:spLocks noChangeArrowheads="1"/>
                </p:cNvSpPr>
                <p:nvPr/>
              </p:nvSpPr>
              <p:spPr bwMode="auto">
                <a:xfrm>
                  <a:off x="4500" y="1722"/>
                  <a:ext cx="188" cy="2"/>
                </a:xfrm>
                <a:prstGeom prst="rect">
                  <a:avLst/>
                </a:prstGeom>
                <a:solidFill>
                  <a:srgbClr val="FE98C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3" name="Rectangle 23"/>
                <p:cNvSpPr>
                  <a:spLocks noChangeArrowheads="1"/>
                </p:cNvSpPr>
                <p:nvPr/>
              </p:nvSpPr>
              <p:spPr bwMode="auto">
                <a:xfrm>
                  <a:off x="4500" y="1363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4" name="Rectangle 24"/>
                <p:cNvSpPr>
                  <a:spLocks noChangeArrowheads="1"/>
                </p:cNvSpPr>
                <p:nvPr/>
              </p:nvSpPr>
              <p:spPr bwMode="auto">
                <a:xfrm>
                  <a:off x="4500" y="1720"/>
                  <a:ext cx="188" cy="2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5" name="Rectangle 25"/>
                <p:cNvSpPr>
                  <a:spLocks noChangeArrowheads="1"/>
                </p:cNvSpPr>
                <p:nvPr/>
              </p:nvSpPr>
              <p:spPr bwMode="auto">
                <a:xfrm>
                  <a:off x="4500" y="1365"/>
                  <a:ext cx="1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6" name="Rectangle 26"/>
                <p:cNvSpPr>
                  <a:spLocks noChangeArrowheads="1"/>
                </p:cNvSpPr>
                <p:nvPr/>
              </p:nvSpPr>
              <p:spPr bwMode="auto">
                <a:xfrm>
                  <a:off x="4686" y="1365"/>
                  <a:ext cx="2" cy="355"/>
                </a:xfrm>
                <a:prstGeom prst="rect">
                  <a:avLst/>
                </a:prstGeom>
                <a:solidFill>
                  <a:srgbClr val="FD98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7" name="Rectangle 27"/>
                <p:cNvSpPr>
                  <a:spLocks noChangeArrowheads="1"/>
                </p:cNvSpPr>
                <p:nvPr/>
              </p:nvSpPr>
              <p:spPr bwMode="auto">
                <a:xfrm>
                  <a:off x="4501" y="1365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8" name="Rectangle 28"/>
                <p:cNvSpPr>
                  <a:spLocks noChangeArrowheads="1"/>
                </p:cNvSpPr>
                <p:nvPr/>
              </p:nvSpPr>
              <p:spPr bwMode="auto">
                <a:xfrm>
                  <a:off x="4501" y="1719"/>
                  <a:ext cx="185" cy="1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39" name="Rectangle 29"/>
                <p:cNvSpPr>
                  <a:spLocks noChangeArrowheads="1"/>
                </p:cNvSpPr>
                <p:nvPr/>
              </p:nvSpPr>
              <p:spPr bwMode="auto">
                <a:xfrm>
                  <a:off x="4501" y="1366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0" name="Rectangle 30"/>
                <p:cNvSpPr>
                  <a:spLocks noChangeArrowheads="1"/>
                </p:cNvSpPr>
                <p:nvPr/>
              </p:nvSpPr>
              <p:spPr bwMode="auto">
                <a:xfrm>
                  <a:off x="4501" y="1717"/>
                  <a:ext cx="185" cy="2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1" name="Rectangle 31"/>
                <p:cNvSpPr>
                  <a:spLocks noChangeArrowheads="1"/>
                </p:cNvSpPr>
                <p:nvPr/>
              </p:nvSpPr>
              <p:spPr bwMode="auto">
                <a:xfrm>
                  <a:off x="4501" y="1368"/>
                  <a:ext cx="2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2" name="Rectangle 32"/>
                <p:cNvSpPr>
                  <a:spLocks noChangeArrowheads="1"/>
                </p:cNvSpPr>
                <p:nvPr/>
              </p:nvSpPr>
              <p:spPr bwMode="auto">
                <a:xfrm>
                  <a:off x="4685" y="1368"/>
                  <a:ext cx="1" cy="349"/>
                </a:xfrm>
                <a:prstGeom prst="rect">
                  <a:avLst/>
                </a:prstGeom>
                <a:solidFill>
                  <a:srgbClr val="FD97C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3" name="Rectangle 33"/>
                <p:cNvSpPr>
                  <a:spLocks noChangeArrowheads="1"/>
                </p:cNvSpPr>
                <p:nvPr/>
              </p:nvSpPr>
              <p:spPr bwMode="auto">
                <a:xfrm>
                  <a:off x="4503" y="1368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4" name="Rectangle 34"/>
                <p:cNvSpPr>
                  <a:spLocks noChangeArrowheads="1"/>
                </p:cNvSpPr>
                <p:nvPr/>
              </p:nvSpPr>
              <p:spPr bwMode="auto">
                <a:xfrm>
                  <a:off x="4503" y="1716"/>
                  <a:ext cx="182" cy="1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5" name="Rectangle 35"/>
                <p:cNvSpPr>
                  <a:spLocks noChangeArrowheads="1"/>
                </p:cNvSpPr>
                <p:nvPr/>
              </p:nvSpPr>
              <p:spPr bwMode="auto">
                <a:xfrm>
                  <a:off x="4503" y="1369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6" name="Rectangle 36"/>
                <p:cNvSpPr>
                  <a:spLocks noChangeArrowheads="1"/>
                </p:cNvSpPr>
                <p:nvPr/>
              </p:nvSpPr>
              <p:spPr bwMode="auto">
                <a:xfrm>
                  <a:off x="4503" y="1714"/>
                  <a:ext cx="182" cy="2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7" name="Rectangle 37"/>
                <p:cNvSpPr>
                  <a:spLocks noChangeArrowheads="1"/>
                </p:cNvSpPr>
                <p:nvPr/>
              </p:nvSpPr>
              <p:spPr bwMode="auto">
                <a:xfrm>
                  <a:off x="450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8" name="Rectangle 38"/>
                <p:cNvSpPr>
                  <a:spLocks noChangeArrowheads="1"/>
                </p:cNvSpPr>
                <p:nvPr/>
              </p:nvSpPr>
              <p:spPr bwMode="auto">
                <a:xfrm>
                  <a:off x="4683" y="1371"/>
                  <a:ext cx="2" cy="343"/>
                </a:xfrm>
                <a:prstGeom prst="rect">
                  <a:avLst/>
                </a:prstGeom>
                <a:solidFill>
                  <a:srgbClr val="FC97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49" name="Rectangle 39"/>
                <p:cNvSpPr>
                  <a:spLocks noChangeArrowheads="1"/>
                </p:cNvSpPr>
                <p:nvPr/>
              </p:nvSpPr>
              <p:spPr bwMode="auto">
                <a:xfrm>
                  <a:off x="4505" y="1371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0" name="Rectangle 40"/>
                <p:cNvSpPr>
                  <a:spLocks noChangeArrowheads="1"/>
                </p:cNvSpPr>
                <p:nvPr/>
              </p:nvSpPr>
              <p:spPr bwMode="auto">
                <a:xfrm>
                  <a:off x="4505" y="1712"/>
                  <a:ext cx="178" cy="2"/>
                </a:xfrm>
                <a:prstGeom prst="rect">
                  <a:avLst/>
                </a:prstGeom>
                <a:solidFill>
                  <a:srgbClr val="FC96C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1" name="Rectangle 41"/>
                <p:cNvSpPr>
                  <a:spLocks noChangeArrowheads="1"/>
                </p:cNvSpPr>
                <p:nvPr/>
              </p:nvSpPr>
              <p:spPr bwMode="auto">
                <a:xfrm>
                  <a:off x="4505" y="1373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2" name="Rectangle 42"/>
                <p:cNvSpPr>
                  <a:spLocks noChangeArrowheads="1"/>
                </p:cNvSpPr>
                <p:nvPr/>
              </p:nvSpPr>
              <p:spPr bwMode="auto">
                <a:xfrm>
                  <a:off x="4505" y="1711"/>
                  <a:ext cx="178" cy="1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3" name="Rectangle 43"/>
                <p:cNvSpPr>
                  <a:spLocks noChangeArrowheads="1"/>
                </p:cNvSpPr>
                <p:nvPr/>
              </p:nvSpPr>
              <p:spPr bwMode="auto">
                <a:xfrm>
                  <a:off x="4505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4" name="Rectangle 44"/>
                <p:cNvSpPr>
                  <a:spLocks noChangeArrowheads="1"/>
                </p:cNvSpPr>
                <p:nvPr/>
              </p:nvSpPr>
              <p:spPr bwMode="auto">
                <a:xfrm>
                  <a:off x="4682" y="1374"/>
                  <a:ext cx="1" cy="337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5" name="Rectangle 45"/>
                <p:cNvSpPr>
                  <a:spLocks noChangeArrowheads="1"/>
                </p:cNvSpPr>
                <p:nvPr/>
              </p:nvSpPr>
              <p:spPr bwMode="auto">
                <a:xfrm>
                  <a:off x="4506" y="1374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6" name="Rectangle 46"/>
                <p:cNvSpPr>
                  <a:spLocks noChangeArrowheads="1"/>
                </p:cNvSpPr>
                <p:nvPr/>
              </p:nvSpPr>
              <p:spPr bwMode="auto">
                <a:xfrm>
                  <a:off x="4506" y="1709"/>
                  <a:ext cx="176" cy="2"/>
                </a:xfrm>
                <a:prstGeom prst="rect">
                  <a:avLst/>
                </a:prstGeom>
                <a:solidFill>
                  <a:srgbClr val="FB96C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7" name="Rectangle 47"/>
                <p:cNvSpPr>
                  <a:spLocks noChangeArrowheads="1"/>
                </p:cNvSpPr>
                <p:nvPr/>
              </p:nvSpPr>
              <p:spPr bwMode="auto">
                <a:xfrm>
                  <a:off x="4506" y="1376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8" name="Rectangle 48"/>
                <p:cNvSpPr>
                  <a:spLocks noChangeArrowheads="1"/>
                </p:cNvSpPr>
                <p:nvPr/>
              </p:nvSpPr>
              <p:spPr bwMode="auto">
                <a:xfrm>
                  <a:off x="4506" y="1708"/>
                  <a:ext cx="176" cy="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59" name="Rectangle 49"/>
                <p:cNvSpPr>
                  <a:spLocks noChangeArrowheads="1"/>
                </p:cNvSpPr>
                <p:nvPr/>
              </p:nvSpPr>
              <p:spPr bwMode="auto">
                <a:xfrm>
                  <a:off x="4506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0" name="Rectangle 50"/>
                <p:cNvSpPr>
                  <a:spLocks noChangeArrowheads="1"/>
                </p:cNvSpPr>
                <p:nvPr/>
              </p:nvSpPr>
              <p:spPr bwMode="auto">
                <a:xfrm>
                  <a:off x="4680" y="1377"/>
                  <a:ext cx="2" cy="331"/>
                </a:xfrm>
                <a:prstGeom prst="rect">
                  <a:avLst/>
                </a:prstGeom>
                <a:solidFill>
                  <a:srgbClr val="FB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1" name="Rectangle 51"/>
                <p:cNvSpPr>
                  <a:spLocks noChangeArrowheads="1"/>
                </p:cNvSpPr>
                <p:nvPr/>
              </p:nvSpPr>
              <p:spPr bwMode="auto">
                <a:xfrm>
                  <a:off x="4508" y="1377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2" name="Rectangle 52"/>
                <p:cNvSpPr>
                  <a:spLocks noChangeArrowheads="1"/>
                </p:cNvSpPr>
                <p:nvPr/>
              </p:nvSpPr>
              <p:spPr bwMode="auto">
                <a:xfrm>
                  <a:off x="4508" y="1706"/>
                  <a:ext cx="172" cy="2"/>
                </a:xfrm>
                <a:prstGeom prst="rect">
                  <a:avLst/>
                </a:prstGeom>
                <a:solidFill>
                  <a:srgbClr val="FA95C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3" name="Rectangle 53"/>
                <p:cNvSpPr>
                  <a:spLocks noChangeArrowheads="1"/>
                </p:cNvSpPr>
                <p:nvPr/>
              </p:nvSpPr>
              <p:spPr bwMode="auto">
                <a:xfrm>
                  <a:off x="4508" y="1379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4" name="Rectangle 54"/>
                <p:cNvSpPr>
                  <a:spLocks noChangeArrowheads="1"/>
                </p:cNvSpPr>
                <p:nvPr/>
              </p:nvSpPr>
              <p:spPr bwMode="auto">
                <a:xfrm>
                  <a:off x="4508" y="1704"/>
                  <a:ext cx="172" cy="2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5" name="Rectangle 55"/>
                <p:cNvSpPr>
                  <a:spLocks noChangeArrowheads="1"/>
                </p:cNvSpPr>
                <p:nvPr/>
              </p:nvSpPr>
              <p:spPr bwMode="auto">
                <a:xfrm>
                  <a:off x="4508" y="1381"/>
                  <a:ext cx="1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6" name="Rectangle 56"/>
                <p:cNvSpPr>
                  <a:spLocks noChangeArrowheads="1"/>
                </p:cNvSpPr>
                <p:nvPr/>
              </p:nvSpPr>
              <p:spPr bwMode="auto">
                <a:xfrm>
                  <a:off x="4678" y="1381"/>
                  <a:ext cx="2" cy="323"/>
                </a:xfrm>
                <a:prstGeom prst="rect">
                  <a:avLst/>
                </a:prstGeom>
                <a:solidFill>
                  <a:srgbClr val="FA95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7" name="Rectangle 57"/>
                <p:cNvSpPr>
                  <a:spLocks noChangeArrowheads="1"/>
                </p:cNvSpPr>
                <p:nvPr/>
              </p:nvSpPr>
              <p:spPr bwMode="auto">
                <a:xfrm>
                  <a:off x="4509" y="1381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8" name="Rectangle 58"/>
                <p:cNvSpPr>
                  <a:spLocks noChangeArrowheads="1"/>
                </p:cNvSpPr>
                <p:nvPr/>
              </p:nvSpPr>
              <p:spPr bwMode="auto">
                <a:xfrm>
                  <a:off x="4509" y="1703"/>
                  <a:ext cx="169" cy="1"/>
                </a:xfrm>
                <a:prstGeom prst="rect">
                  <a:avLst/>
                </a:prstGeom>
                <a:solidFill>
                  <a:srgbClr val="F994C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469" name="Rectangle 59"/>
                <p:cNvSpPr>
                  <a:spLocks noChangeArrowheads="1"/>
                </p:cNvSpPr>
                <p:nvPr/>
              </p:nvSpPr>
              <p:spPr bwMode="auto">
                <a:xfrm>
                  <a:off x="4509" y="1382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grpSp>
            <p:nvGrpSpPr>
              <p:cNvPr id="18" name="Group 60"/>
              <p:cNvGrpSpPr>
                <a:grpSpLocks/>
              </p:cNvGrpSpPr>
              <p:nvPr/>
            </p:nvGrpSpPr>
            <p:grpSpPr bwMode="auto">
              <a:xfrm>
                <a:off x="4509" y="1384"/>
                <a:ext cx="169" cy="319"/>
                <a:chOff x="4509" y="1384"/>
                <a:chExt cx="169" cy="319"/>
              </a:xfrm>
            </p:grpSpPr>
            <p:sp>
              <p:nvSpPr>
                <p:cNvPr id="70" name="Rectangle 61"/>
                <p:cNvSpPr>
                  <a:spLocks noChangeArrowheads="1"/>
                </p:cNvSpPr>
                <p:nvPr/>
              </p:nvSpPr>
              <p:spPr bwMode="auto">
                <a:xfrm>
                  <a:off x="4509" y="1701"/>
                  <a:ext cx="169" cy="2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1" name="Rectangle 62"/>
                <p:cNvSpPr>
                  <a:spLocks noChangeArrowheads="1"/>
                </p:cNvSpPr>
                <p:nvPr/>
              </p:nvSpPr>
              <p:spPr bwMode="auto">
                <a:xfrm>
                  <a:off x="4509" y="1384"/>
                  <a:ext cx="2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2" name="Rectangle 63"/>
                <p:cNvSpPr>
                  <a:spLocks noChangeArrowheads="1"/>
                </p:cNvSpPr>
                <p:nvPr/>
              </p:nvSpPr>
              <p:spPr bwMode="auto">
                <a:xfrm>
                  <a:off x="4677" y="1384"/>
                  <a:ext cx="1" cy="317"/>
                </a:xfrm>
                <a:prstGeom prst="rect">
                  <a:avLst/>
                </a:prstGeom>
                <a:solidFill>
                  <a:srgbClr val="F994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3" name="Rectangle 64"/>
                <p:cNvSpPr>
                  <a:spLocks noChangeArrowheads="1"/>
                </p:cNvSpPr>
                <p:nvPr/>
              </p:nvSpPr>
              <p:spPr bwMode="auto">
                <a:xfrm>
                  <a:off x="4511" y="1384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4" name="Rectangle 65"/>
                <p:cNvSpPr>
                  <a:spLocks noChangeArrowheads="1"/>
                </p:cNvSpPr>
                <p:nvPr/>
              </p:nvSpPr>
              <p:spPr bwMode="auto">
                <a:xfrm>
                  <a:off x="4511" y="1700"/>
                  <a:ext cx="166" cy="1"/>
                </a:xfrm>
                <a:prstGeom prst="rect">
                  <a:avLst/>
                </a:prstGeom>
                <a:solidFill>
                  <a:srgbClr val="F893C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5" name="Rectangle 66"/>
                <p:cNvSpPr>
                  <a:spLocks noChangeArrowheads="1"/>
                </p:cNvSpPr>
                <p:nvPr/>
              </p:nvSpPr>
              <p:spPr bwMode="auto">
                <a:xfrm>
                  <a:off x="4511" y="1385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6" name="Rectangle 67"/>
                <p:cNvSpPr>
                  <a:spLocks noChangeArrowheads="1"/>
                </p:cNvSpPr>
                <p:nvPr/>
              </p:nvSpPr>
              <p:spPr bwMode="auto">
                <a:xfrm>
                  <a:off x="4511" y="1698"/>
                  <a:ext cx="166" cy="2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7" name="Rectangle 68"/>
                <p:cNvSpPr>
                  <a:spLocks noChangeArrowheads="1"/>
                </p:cNvSpPr>
                <p:nvPr/>
              </p:nvSpPr>
              <p:spPr bwMode="auto">
                <a:xfrm>
                  <a:off x="4511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8" name="Rectangle 69"/>
                <p:cNvSpPr>
                  <a:spLocks noChangeArrowheads="1"/>
                </p:cNvSpPr>
                <p:nvPr/>
              </p:nvSpPr>
              <p:spPr bwMode="auto">
                <a:xfrm>
                  <a:off x="4675" y="1387"/>
                  <a:ext cx="2" cy="311"/>
                </a:xfrm>
                <a:prstGeom prst="rect">
                  <a:avLst/>
                </a:prstGeom>
                <a:solidFill>
                  <a:srgbClr val="F893C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79" name="Rectangle 70"/>
                <p:cNvSpPr>
                  <a:spLocks noChangeArrowheads="1"/>
                </p:cNvSpPr>
                <p:nvPr/>
              </p:nvSpPr>
              <p:spPr bwMode="auto">
                <a:xfrm>
                  <a:off x="4513" y="1387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0" name="Rectangle 71"/>
                <p:cNvSpPr>
                  <a:spLocks noChangeArrowheads="1"/>
                </p:cNvSpPr>
                <p:nvPr/>
              </p:nvSpPr>
              <p:spPr bwMode="auto">
                <a:xfrm>
                  <a:off x="4513" y="1696"/>
                  <a:ext cx="162" cy="2"/>
                </a:xfrm>
                <a:prstGeom prst="rect">
                  <a:avLst/>
                </a:prstGeom>
                <a:solidFill>
                  <a:srgbClr val="F7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1" name="Rectangle 72"/>
                <p:cNvSpPr>
                  <a:spLocks noChangeArrowheads="1"/>
                </p:cNvSpPr>
                <p:nvPr/>
              </p:nvSpPr>
              <p:spPr bwMode="auto">
                <a:xfrm>
                  <a:off x="4513" y="1389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2" name="Rectangle 73"/>
                <p:cNvSpPr>
                  <a:spLocks noChangeArrowheads="1"/>
                </p:cNvSpPr>
                <p:nvPr/>
              </p:nvSpPr>
              <p:spPr bwMode="auto">
                <a:xfrm>
                  <a:off x="4513" y="1695"/>
                  <a:ext cx="162" cy="1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3" name="Rectangle 74"/>
                <p:cNvSpPr>
                  <a:spLocks noChangeArrowheads="1"/>
                </p:cNvSpPr>
                <p:nvPr/>
              </p:nvSpPr>
              <p:spPr bwMode="auto">
                <a:xfrm>
                  <a:off x="4513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4" name="Rectangle 75"/>
                <p:cNvSpPr>
                  <a:spLocks noChangeArrowheads="1"/>
                </p:cNvSpPr>
                <p:nvPr/>
              </p:nvSpPr>
              <p:spPr bwMode="auto">
                <a:xfrm>
                  <a:off x="4674" y="1390"/>
                  <a:ext cx="1" cy="305"/>
                </a:xfrm>
                <a:prstGeom prst="rect">
                  <a:avLst/>
                </a:prstGeom>
                <a:solidFill>
                  <a:srgbClr val="F692C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5" name="Rectangle 76"/>
                <p:cNvSpPr>
                  <a:spLocks noChangeArrowheads="1"/>
                </p:cNvSpPr>
                <p:nvPr/>
              </p:nvSpPr>
              <p:spPr bwMode="auto">
                <a:xfrm>
                  <a:off x="4514" y="1390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6" name="Rectangle 77"/>
                <p:cNvSpPr>
                  <a:spLocks noChangeArrowheads="1"/>
                </p:cNvSpPr>
                <p:nvPr/>
              </p:nvSpPr>
              <p:spPr bwMode="auto">
                <a:xfrm>
                  <a:off x="4514" y="1693"/>
                  <a:ext cx="160" cy="2"/>
                </a:xfrm>
                <a:prstGeom prst="rect">
                  <a:avLst/>
                </a:prstGeom>
                <a:solidFill>
                  <a:srgbClr val="F691C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7" name="Rectangle 78"/>
                <p:cNvSpPr>
                  <a:spLocks noChangeArrowheads="1"/>
                </p:cNvSpPr>
                <p:nvPr/>
              </p:nvSpPr>
              <p:spPr bwMode="auto">
                <a:xfrm>
                  <a:off x="4514" y="1392"/>
                  <a:ext cx="160" cy="1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8" name="Rectangle 79"/>
                <p:cNvSpPr>
                  <a:spLocks noChangeArrowheads="1"/>
                </p:cNvSpPr>
                <p:nvPr/>
              </p:nvSpPr>
              <p:spPr bwMode="auto">
                <a:xfrm>
                  <a:off x="4514" y="1691"/>
                  <a:ext cx="160" cy="2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89" name="Rectangle 80"/>
                <p:cNvSpPr>
                  <a:spLocks noChangeArrowheads="1"/>
                </p:cNvSpPr>
                <p:nvPr/>
              </p:nvSpPr>
              <p:spPr bwMode="auto">
                <a:xfrm>
                  <a:off x="4514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0" name="Rectangle 81"/>
                <p:cNvSpPr>
                  <a:spLocks noChangeArrowheads="1"/>
                </p:cNvSpPr>
                <p:nvPr/>
              </p:nvSpPr>
              <p:spPr bwMode="auto">
                <a:xfrm>
                  <a:off x="4672" y="1393"/>
                  <a:ext cx="2" cy="298"/>
                </a:xfrm>
                <a:prstGeom prst="rect">
                  <a:avLst/>
                </a:prstGeom>
                <a:solidFill>
                  <a:srgbClr val="F591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1" name="Rectangle 82"/>
                <p:cNvSpPr>
                  <a:spLocks noChangeArrowheads="1"/>
                </p:cNvSpPr>
                <p:nvPr/>
              </p:nvSpPr>
              <p:spPr bwMode="auto">
                <a:xfrm>
                  <a:off x="4516" y="1393"/>
                  <a:ext cx="156" cy="2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2" name="Rectangle 83"/>
                <p:cNvSpPr>
                  <a:spLocks noChangeArrowheads="1"/>
                </p:cNvSpPr>
                <p:nvPr/>
              </p:nvSpPr>
              <p:spPr bwMode="auto">
                <a:xfrm>
                  <a:off x="4516" y="1690"/>
                  <a:ext cx="156" cy="1"/>
                </a:xfrm>
                <a:prstGeom prst="rect">
                  <a:avLst/>
                </a:prstGeom>
                <a:solidFill>
                  <a:srgbClr val="F490C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3" name="Rectangle 84"/>
                <p:cNvSpPr>
                  <a:spLocks noChangeArrowheads="1"/>
                </p:cNvSpPr>
                <p:nvPr/>
              </p:nvSpPr>
              <p:spPr bwMode="auto">
                <a:xfrm>
                  <a:off x="4516" y="1395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4" name="Rectangle 85"/>
                <p:cNvSpPr>
                  <a:spLocks noChangeArrowheads="1"/>
                </p:cNvSpPr>
                <p:nvPr/>
              </p:nvSpPr>
              <p:spPr bwMode="auto">
                <a:xfrm>
                  <a:off x="4516" y="1688"/>
                  <a:ext cx="156" cy="2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5" name="Rectangle 86"/>
                <p:cNvSpPr>
                  <a:spLocks noChangeArrowheads="1"/>
                </p:cNvSpPr>
                <p:nvPr/>
              </p:nvSpPr>
              <p:spPr bwMode="auto">
                <a:xfrm>
                  <a:off x="4516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6" name="Rectangle 87"/>
                <p:cNvSpPr>
                  <a:spLocks noChangeArrowheads="1"/>
                </p:cNvSpPr>
                <p:nvPr/>
              </p:nvSpPr>
              <p:spPr bwMode="auto">
                <a:xfrm>
                  <a:off x="4670" y="1397"/>
                  <a:ext cx="2" cy="291"/>
                </a:xfrm>
                <a:prstGeom prst="rect">
                  <a:avLst/>
                </a:prstGeom>
                <a:solidFill>
                  <a:srgbClr val="F390C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7" name="Rectangle 88"/>
                <p:cNvSpPr>
                  <a:spLocks noChangeArrowheads="1"/>
                </p:cNvSpPr>
                <p:nvPr/>
              </p:nvSpPr>
              <p:spPr bwMode="auto">
                <a:xfrm>
                  <a:off x="4518" y="139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8" name="Rectangle 89"/>
                <p:cNvSpPr>
                  <a:spLocks noChangeArrowheads="1"/>
                </p:cNvSpPr>
                <p:nvPr/>
              </p:nvSpPr>
              <p:spPr bwMode="auto">
                <a:xfrm>
                  <a:off x="4518" y="1687"/>
                  <a:ext cx="152" cy="1"/>
                </a:xfrm>
                <a:prstGeom prst="rect">
                  <a:avLst/>
                </a:prstGeom>
                <a:solidFill>
                  <a:srgbClr val="F38F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99" name="Rectangle 90"/>
                <p:cNvSpPr>
                  <a:spLocks noChangeArrowheads="1"/>
                </p:cNvSpPr>
                <p:nvPr/>
              </p:nvSpPr>
              <p:spPr bwMode="auto">
                <a:xfrm>
                  <a:off x="4518" y="1398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0" name="Rectangle 91"/>
                <p:cNvSpPr>
                  <a:spLocks noChangeArrowheads="1"/>
                </p:cNvSpPr>
                <p:nvPr/>
              </p:nvSpPr>
              <p:spPr bwMode="auto">
                <a:xfrm>
                  <a:off x="4518" y="1685"/>
                  <a:ext cx="152" cy="2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1" name="Rectangle 92"/>
                <p:cNvSpPr>
                  <a:spLocks noChangeArrowheads="1"/>
                </p:cNvSpPr>
                <p:nvPr/>
              </p:nvSpPr>
              <p:spPr bwMode="auto">
                <a:xfrm>
                  <a:off x="451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2" name="Rectangle 93"/>
                <p:cNvSpPr>
                  <a:spLocks noChangeArrowheads="1"/>
                </p:cNvSpPr>
                <p:nvPr/>
              </p:nvSpPr>
              <p:spPr bwMode="auto">
                <a:xfrm>
                  <a:off x="4668" y="1400"/>
                  <a:ext cx="2" cy="285"/>
                </a:xfrm>
                <a:prstGeom prst="rect">
                  <a:avLst/>
                </a:prstGeom>
                <a:solidFill>
                  <a:srgbClr val="F28EBE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3" name="Rectangle 94"/>
                <p:cNvSpPr>
                  <a:spLocks noChangeArrowheads="1"/>
                </p:cNvSpPr>
                <p:nvPr/>
              </p:nvSpPr>
              <p:spPr bwMode="auto">
                <a:xfrm>
                  <a:off x="4520" y="1400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4" name="Rectangle 95"/>
                <p:cNvSpPr>
                  <a:spLocks noChangeArrowheads="1"/>
                </p:cNvSpPr>
                <p:nvPr/>
              </p:nvSpPr>
              <p:spPr bwMode="auto">
                <a:xfrm>
                  <a:off x="4520" y="1683"/>
                  <a:ext cx="148" cy="2"/>
                </a:xfrm>
                <a:prstGeom prst="rect">
                  <a:avLst/>
                </a:prstGeom>
                <a:solidFill>
                  <a:srgbClr val="F18EB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5" name="Rectangle 96"/>
                <p:cNvSpPr>
                  <a:spLocks noChangeArrowheads="1"/>
                </p:cNvSpPr>
                <p:nvPr/>
              </p:nvSpPr>
              <p:spPr bwMode="auto">
                <a:xfrm>
                  <a:off x="4520" y="140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6" name="Rectangle 97"/>
                <p:cNvSpPr>
                  <a:spLocks noChangeArrowheads="1"/>
                </p:cNvSpPr>
                <p:nvPr/>
              </p:nvSpPr>
              <p:spPr bwMode="auto">
                <a:xfrm>
                  <a:off x="4520" y="1682"/>
                  <a:ext cx="148" cy="1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7" name="Rectangle 98"/>
                <p:cNvSpPr>
                  <a:spLocks noChangeArrowheads="1"/>
                </p:cNvSpPr>
                <p:nvPr/>
              </p:nvSpPr>
              <p:spPr bwMode="auto">
                <a:xfrm>
                  <a:off x="4520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8" name="Rectangle 99"/>
                <p:cNvSpPr>
                  <a:spLocks noChangeArrowheads="1"/>
                </p:cNvSpPr>
                <p:nvPr/>
              </p:nvSpPr>
              <p:spPr bwMode="auto">
                <a:xfrm>
                  <a:off x="4666" y="1403"/>
                  <a:ext cx="2" cy="279"/>
                </a:xfrm>
                <a:prstGeom prst="rect">
                  <a:avLst/>
                </a:prstGeom>
                <a:solidFill>
                  <a:srgbClr val="F08DB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09" name="Rectangle 100"/>
                <p:cNvSpPr>
                  <a:spLocks noChangeArrowheads="1"/>
                </p:cNvSpPr>
                <p:nvPr/>
              </p:nvSpPr>
              <p:spPr bwMode="auto">
                <a:xfrm>
                  <a:off x="4522" y="1403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0" name="Rectangle 101"/>
                <p:cNvSpPr>
                  <a:spLocks noChangeArrowheads="1"/>
                </p:cNvSpPr>
                <p:nvPr/>
              </p:nvSpPr>
              <p:spPr bwMode="auto">
                <a:xfrm>
                  <a:off x="4522" y="1680"/>
                  <a:ext cx="144" cy="2"/>
                </a:xfrm>
                <a:prstGeom prst="rect">
                  <a:avLst/>
                </a:prstGeom>
                <a:solidFill>
                  <a:srgbClr val="EF8CB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1" name="Rectangle 102"/>
                <p:cNvSpPr>
                  <a:spLocks noChangeArrowheads="1"/>
                </p:cNvSpPr>
                <p:nvPr/>
              </p:nvSpPr>
              <p:spPr bwMode="auto">
                <a:xfrm>
                  <a:off x="4522" y="1405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2" name="Rectangle 103"/>
                <p:cNvSpPr>
                  <a:spLocks noChangeArrowheads="1"/>
                </p:cNvSpPr>
                <p:nvPr/>
              </p:nvSpPr>
              <p:spPr bwMode="auto">
                <a:xfrm>
                  <a:off x="4522" y="1679"/>
                  <a:ext cx="144" cy="1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3" name="Rectangle 104"/>
                <p:cNvSpPr>
                  <a:spLocks noChangeArrowheads="1"/>
                </p:cNvSpPr>
                <p:nvPr/>
              </p:nvSpPr>
              <p:spPr bwMode="auto">
                <a:xfrm>
                  <a:off x="4522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4" name="Rectangle 105"/>
                <p:cNvSpPr>
                  <a:spLocks noChangeArrowheads="1"/>
                </p:cNvSpPr>
                <p:nvPr/>
              </p:nvSpPr>
              <p:spPr bwMode="auto">
                <a:xfrm>
                  <a:off x="4665" y="1406"/>
                  <a:ext cx="1" cy="273"/>
                </a:xfrm>
                <a:prstGeom prst="rect">
                  <a:avLst/>
                </a:prstGeom>
                <a:solidFill>
                  <a:srgbClr val="EE8BB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5" name="Rectangle 106"/>
                <p:cNvSpPr>
                  <a:spLocks noChangeArrowheads="1"/>
                </p:cNvSpPr>
                <p:nvPr/>
              </p:nvSpPr>
              <p:spPr bwMode="auto">
                <a:xfrm>
                  <a:off x="4523" y="1406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6" name="Rectangle 107"/>
                <p:cNvSpPr>
                  <a:spLocks noChangeArrowheads="1"/>
                </p:cNvSpPr>
                <p:nvPr/>
              </p:nvSpPr>
              <p:spPr bwMode="auto">
                <a:xfrm>
                  <a:off x="4523" y="1677"/>
                  <a:ext cx="142" cy="2"/>
                </a:xfrm>
                <a:prstGeom prst="rect">
                  <a:avLst/>
                </a:prstGeom>
                <a:solidFill>
                  <a:srgbClr val="ED8BB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7" name="Rectangle 108"/>
                <p:cNvSpPr>
                  <a:spLocks noChangeArrowheads="1"/>
                </p:cNvSpPr>
                <p:nvPr/>
              </p:nvSpPr>
              <p:spPr bwMode="auto">
                <a:xfrm>
                  <a:off x="4523" y="1408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8" name="Rectangle 109"/>
                <p:cNvSpPr>
                  <a:spLocks noChangeArrowheads="1"/>
                </p:cNvSpPr>
                <p:nvPr/>
              </p:nvSpPr>
              <p:spPr bwMode="auto">
                <a:xfrm>
                  <a:off x="4523" y="1675"/>
                  <a:ext cx="142" cy="2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19" name="Rectangle 110"/>
                <p:cNvSpPr>
                  <a:spLocks noChangeArrowheads="1"/>
                </p:cNvSpPr>
                <p:nvPr/>
              </p:nvSpPr>
              <p:spPr bwMode="auto">
                <a:xfrm>
                  <a:off x="452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0" name="Rectangle 111"/>
                <p:cNvSpPr>
                  <a:spLocks noChangeArrowheads="1"/>
                </p:cNvSpPr>
                <p:nvPr/>
              </p:nvSpPr>
              <p:spPr bwMode="auto">
                <a:xfrm>
                  <a:off x="4663" y="1410"/>
                  <a:ext cx="2" cy="265"/>
                </a:xfrm>
                <a:prstGeom prst="rect">
                  <a:avLst/>
                </a:prstGeom>
                <a:solidFill>
                  <a:srgbClr val="ED8AB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1" name="Rectangle 112"/>
                <p:cNvSpPr>
                  <a:spLocks noChangeArrowheads="1"/>
                </p:cNvSpPr>
                <p:nvPr/>
              </p:nvSpPr>
              <p:spPr bwMode="auto">
                <a:xfrm>
                  <a:off x="4525" y="1410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2" name="Rectangle 113"/>
                <p:cNvSpPr>
                  <a:spLocks noChangeArrowheads="1"/>
                </p:cNvSpPr>
                <p:nvPr/>
              </p:nvSpPr>
              <p:spPr bwMode="auto">
                <a:xfrm>
                  <a:off x="4525" y="1674"/>
                  <a:ext cx="138" cy="1"/>
                </a:xfrm>
                <a:prstGeom prst="rect">
                  <a:avLst/>
                </a:prstGeom>
                <a:solidFill>
                  <a:srgbClr val="EC89B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3" name="Rectangle 114"/>
                <p:cNvSpPr>
                  <a:spLocks noChangeArrowheads="1"/>
                </p:cNvSpPr>
                <p:nvPr/>
              </p:nvSpPr>
              <p:spPr bwMode="auto">
                <a:xfrm>
                  <a:off x="4525" y="1411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4" name="Rectangle 115"/>
                <p:cNvSpPr>
                  <a:spLocks noChangeArrowheads="1"/>
                </p:cNvSpPr>
                <p:nvPr/>
              </p:nvSpPr>
              <p:spPr bwMode="auto">
                <a:xfrm>
                  <a:off x="4525" y="1672"/>
                  <a:ext cx="138" cy="2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5" name="Rectangle 116"/>
                <p:cNvSpPr>
                  <a:spLocks noChangeArrowheads="1"/>
                </p:cNvSpPr>
                <p:nvPr/>
              </p:nvSpPr>
              <p:spPr bwMode="auto">
                <a:xfrm>
                  <a:off x="4525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6" name="Rectangle 117"/>
                <p:cNvSpPr>
                  <a:spLocks noChangeArrowheads="1"/>
                </p:cNvSpPr>
                <p:nvPr/>
              </p:nvSpPr>
              <p:spPr bwMode="auto">
                <a:xfrm>
                  <a:off x="4662" y="1413"/>
                  <a:ext cx="1" cy="259"/>
                </a:xfrm>
                <a:prstGeom prst="rect">
                  <a:avLst/>
                </a:prstGeom>
                <a:solidFill>
                  <a:srgbClr val="EA88B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7" name="Rectangle 118"/>
                <p:cNvSpPr>
                  <a:spLocks noChangeArrowheads="1"/>
                </p:cNvSpPr>
                <p:nvPr/>
              </p:nvSpPr>
              <p:spPr bwMode="auto">
                <a:xfrm>
                  <a:off x="4526" y="1413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8" name="Rectangle 119"/>
                <p:cNvSpPr>
                  <a:spLocks noChangeArrowheads="1"/>
                </p:cNvSpPr>
                <p:nvPr/>
              </p:nvSpPr>
              <p:spPr bwMode="auto">
                <a:xfrm>
                  <a:off x="4526" y="1671"/>
                  <a:ext cx="136" cy="1"/>
                </a:xfrm>
                <a:prstGeom prst="rect">
                  <a:avLst/>
                </a:prstGeom>
                <a:solidFill>
                  <a:srgbClr val="E987B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29" name="Rectangle 120"/>
                <p:cNvSpPr>
                  <a:spLocks noChangeArrowheads="1"/>
                </p:cNvSpPr>
                <p:nvPr/>
              </p:nvSpPr>
              <p:spPr bwMode="auto">
                <a:xfrm>
                  <a:off x="4526" y="1414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0" name="Rectangle 121"/>
                <p:cNvSpPr>
                  <a:spLocks noChangeArrowheads="1"/>
                </p:cNvSpPr>
                <p:nvPr/>
              </p:nvSpPr>
              <p:spPr bwMode="auto">
                <a:xfrm>
                  <a:off x="4526" y="1669"/>
                  <a:ext cx="136" cy="2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1" name="Rectangle 122"/>
                <p:cNvSpPr>
                  <a:spLocks noChangeArrowheads="1"/>
                </p:cNvSpPr>
                <p:nvPr/>
              </p:nvSpPr>
              <p:spPr bwMode="auto">
                <a:xfrm>
                  <a:off x="4526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2" name="Rectangle 123"/>
                <p:cNvSpPr>
                  <a:spLocks noChangeArrowheads="1"/>
                </p:cNvSpPr>
                <p:nvPr/>
              </p:nvSpPr>
              <p:spPr bwMode="auto">
                <a:xfrm>
                  <a:off x="4660" y="1416"/>
                  <a:ext cx="2" cy="253"/>
                </a:xfrm>
                <a:prstGeom prst="rect">
                  <a:avLst/>
                </a:prstGeom>
                <a:solidFill>
                  <a:srgbClr val="E886B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3" name="Rectangle 124"/>
                <p:cNvSpPr>
                  <a:spLocks noChangeArrowheads="1"/>
                </p:cNvSpPr>
                <p:nvPr/>
              </p:nvSpPr>
              <p:spPr bwMode="auto">
                <a:xfrm>
                  <a:off x="4528" y="1416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4" name="Rectangle 125"/>
                <p:cNvSpPr>
                  <a:spLocks noChangeArrowheads="1"/>
                </p:cNvSpPr>
                <p:nvPr/>
              </p:nvSpPr>
              <p:spPr bwMode="auto">
                <a:xfrm>
                  <a:off x="4528" y="1667"/>
                  <a:ext cx="132" cy="2"/>
                </a:xfrm>
                <a:prstGeom prst="rect">
                  <a:avLst/>
                </a:prstGeom>
                <a:solidFill>
                  <a:srgbClr val="E785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5" name="Rectangle 126"/>
                <p:cNvSpPr>
                  <a:spLocks noChangeArrowheads="1"/>
                </p:cNvSpPr>
                <p:nvPr/>
              </p:nvSpPr>
              <p:spPr bwMode="auto">
                <a:xfrm>
                  <a:off x="4528" y="1418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6" name="Rectangle 127"/>
                <p:cNvSpPr>
                  <a:spLocks noChangeArrowheads="1"/>
                </p:cNvSpPr>
                <p:nvPr/>
              </p:nvSpPr>
              <p:spPr bwMode="auto">
                <a:xfrm>
                  <a:off x="4528" y="1666"/>
                  <a:ext cx="132" cy="1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7" name="Rectangle 128"/>
                <p:cNvSpPr>
                  <a:spLocks noChangeArrowheads="1"/>
                </p:cNvSpPr>
                <p:nvPr/>
              </p:nvSpPr>
              <p:spPr bwMode="auto">
                <a:xfrm>
                  <a:off x="452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8" name="Rectangle 129"/>
                <p:cNvSpPr>
                  <a:spLocks noChangeArrowheads="1"/>
                </p:cNvSpPr>
                <p:nvPr/>
              </p:nvSpPr>
              <p:spPr bwMode="auto">
                <a:xfrm>
                  <a:off x="4658" y="1419"/>
                  <a:ext cx="2" cy="247"/>
                </a:xfrm>
                <a:prstGeom prst="rect">
                  <a:avLst/>
                </a:prstGeom>
                <a:solidFill>
                  <a:srgbClr val="E684B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39" name="Rectangle 130"/>
                <p:cNvSpPr>
                  <a:spLocks noChangeArrowheads="1"/>
                </p:cNvSpPr>
                <p:nvPr/>
              </p:nvSpPr>
              <p:spPr bwMode="auto">
                <a:xfrm>
                  <a:off x="4530" y="1419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0" name="Rectangle 131"/>
                <p:cNvSpPr>
                  <a:spLocks noChangeArrowheads="1"/>
                </p:cNvSpPr>
                <p:nvPr/>
              </p:nvSpPr>
              <p:spPr bwMode="auto">
                <a:xfrm>
                  <a:off x="4530" y="1664"/>
                  <a:ext cx="128" cy="2"/>
                </a:xfrm>
                <a:prstGeom prst="rect">
                  <a:avLst/>
                </a:prstGeom>
                <a:solidFill>
                  <a:srgbClr val="E583A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1" name="Rectangle 132"/>
                <p:cNvSpPr>
                  <a:spLocks noChangeArrowheads="1"/>
                </p:cNvSpPr>
                <p:nvPr/>
              </p:nvSpPr>
              <p:spPr bwMode="auto">
                <a:xfrm>
                  <a:off x="4530" y="1421"/>
                  <a:ext cx="128" cy="1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2" name="Rectangle 133"/>
                <p:cNvSpPr>
                  <a:spLocks noChangeArrowheads="1"/>
                </p:cNvSpPr>
                <p:nvPr/>
              </p:nvSpPr>
              <p:spPr bwMode="auto">
                <a:xfrm>
                  <a:off x="4530" y="1662"/>
                  <a:ext cx="128" cy="2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3" name="Rectangle 134"/>
                <p:cNvSpPr>
                  <a:spLocks noChangeArrowheads="1"/>
                </p:cNvSpPr>
                <p:nvPr/>
              </p:nvSpPr>
              <p:spPr bwMode="auto">
                <a:xfrm>
                  <a:off x="4530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4" name="Rectangle 135"/>
                <p:cNvSpPr>
                  <a:spLocks noChangeArrowheads="1"/>
                </p:cNvSpPr>
                <p:nvPr/>
              </p:nvSpPr>
              <p:spPr bwMode="auto">
                <a:xfrm>
                  <a:off x="4657" y="1422"/>
                  <a:ext cx="1" cy="240"/>
                </a:xfrm>
                <a:prstGeom prst="rect">
                  <a:avLst/>
                </a:prstGeom>
                <a:solidFill>
                  <a:srgbClr val="E382A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5" name="Rectangle 136"/>
                <p:cNvSpPr>
                  <a:spLocks noChangeArrowheads="1"/>
                </p:cNvSpPr>
                <p:nvPr/>
              </p:nvSpPr>
              <p:spPr bwMode="auto">
                <a:xfrm>
                  <a:off x="4531" y="1422"/>
                  <a:ext cx="126" cy="2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6" name="Rectangle 137"/>
                <p:cNvSpPr>
                  <a:spLocks noChangeArrowheads="1"/>
                </p:cNvSpPr>
                <p:nvPr/>
              </p:nvSpPr>
              <p:spPr bwMode="auto">
                <a:xfrm>
                  <a:off x="4531" y="1661"/>
                  <a:ext cx="126" cy="1"/>
                </a:xfrm>
                <a:prstGeom prst="rect">
                  <a:avLst/>
                </a:prstGeom>
                <a:solidFill>
                  <a:srgbClr val="E281AC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7" name="Rectangle 138"/>
                <p:cNvSpPr>
                  <a:spLocks noChangeArrowheads="1"/>
                </p:cNvSpPr>
                <p:nvPr/>
              </p:nvSpPr>
              <p:spPr bwMode="auto">
                <a:xfrm>
                  <a:off x="4531" y="1424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8" name="Rectangle 139"/>
                <p:cNvSpPr>
                  <a:spLocks noChangeArrowheads="1"/>
                </p:cNvSpPr>
                <p:nvPr/>
              </p:nvSpPr>
              <p:spPr bwMode="auto">
                <a:xfrm>
                  <a:off x="4531" y="1659"/>
                  <a:ext cx="126" cy="2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49" name="Rectangle 140"/>
                <p:cNvSpPr>
                  <a:spLocks noChangeArrowheads="1"/>
                </p:cNvSpPr>
                <p:nvPr/>
              </p:nvSpPr>
              <p:spPr bwMode="auto">
                <a:xfrm>
                  <a:off x="4531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0" name="Rectangle 141"/>
                <p:cNvSpPr>
                  <a:spLocks noChangeArrowheads="1"/>
                </p:cNvSpPr>
                <p:nvPr/>
              </p:nvSpPr>
              <p:spPr bwMode="auto">
                <a:xfrm>
                  <a:off x="4655" y="1426"/>
                  <a:ext cx="2" cy="233"/>
                </a:xfrm>
                <a:prstGeom prst="rect">
                  <a:avLst/>
                </a:prstGeom>
                <a:solidFill>
                  <a:srgbClr val="E180A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1" name="Rectangle 142"/>
                <p:cNvSpPr>
                  <a:spLocks noChangeArrowheads="1"/>
                </p:cNvSpPr>
                <p:nvPr/>
              </p:nvSpPr>
              <p:spPr bwMode="auto">
                <a:xfrm>
                  <a:off x="4533" y="1426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2" name="Rectangle 143"/>
                <p:cNvSpPr>
                  <a:spLocks noChangeArrowheads="1"/>
                </p:cNvSpPr>
                <p:nvPr/>
              </p:nvSpPr>
              <p:spPr bwMode="auto">
                <a:xfrm>
                  <a:off x="4533" y="1658"/>
                  <a:ext cx="122" cy="1"/>
                </a:xfrm>
                <a:prstGeom prst="rect">
                  <a:avLst/>
                </a:prstGeom>
                <a:solidFill>
                  <a:srgbClr val="DF7FA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3" name="Rectangle 144"/>
                <p:cNvSpPr>
                  <a:spLocks noChangeArrowheads="1"/>
                </p:cNvSpPr>
                <p:nvPr/>
              </p:nvSpPr>
              <p:spPr bwMode="auto">
                <a:xfrm>
                  <a:off x="4533" y="1427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4" name="Rectangle 145"/>
                <p:cNvSpPr>
                  <a:spLocks noChangeArrowheads="1"/>
                </p:cNvSpPr>
                <p:nvPr/>
              </p:nvSpPr>
              <p:spPr bwMode="auto">
                <a:xfrm>
                  <a:off x="4533" y="1656"/>
                  <a:ext cx="122" cy="2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5" name="Rectangle 146"/>
                <p:cNvSpPr>
                  <a:spLocks noChangeArrowheads="1"/>
                </p:cNvSpPr>
                <p:nvPr/>
              </p:nvSpPr>
              <p:spPr bwMode="auto">
                <a:xfrm>
                  <a:off x="4533" y="1429"/>
                  <a:ext cx="1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6" name="Rectangle 147"/>
                <p:cNvSpPr>
                  <a:spLocks noChangeArrowheads="1"/>
                </p:cNvSpPr>
                <p:nvPr/>
              </p:nvSpPr>
              <p:spPr bwMode="auto">
                <a:xfrm>
                  <a:off x="4653" y="1429"/>
                  <a:ext cx="2" cy="227"/>
                </a:xfrm>
                <a:prstGeom prst="rect">
                  <a:avLst/>
                </a:prstGeom>
                <a:solidFill>
                  <a:srgbClr val="DE7EA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7" name="Rectangle 148"/>
                <p:cNvSpPr>
                  <a:spLocks noChangeArrowheads="1"/>
                </p:cNvSpPr>
                <p:nvPr/>
              </p:nvSpPr>
              <p:spPr bwMode="auto">
                <a:xfrm>
                  <a:off x="4534" y="1429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8" name="Rectangle 149"/>
                <p:cNvSpPr>
                  <a:spLocks noChangeArrowheads="1"/>
                </p:cNvSpPr>
                <p:nvPr/>
              </p:nvSpPr>
              <p:spPr bwMode="auto">
                <a:xfrm>
                  <a:off x="4534" y="1654"/>
                  <a:ext cx="119" cy="2"/>
                </a:xfrm>
                <a:prstGeom prst="rect">
                  <a:avLst/>
                </a:prstGeom>
                <a:solidFill>
                  <a:srgbClr val="DC7CA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59" name="Rectangle 150"/>
                <p:cNvSpPr>
                  <a:spLocks noChangeArrowheads="1"/>
                </p:cNvSpPr>
                <p:nvPr/>
              </p:nvSpPr>
              <p:spPr bwMode="auto">
                <a:xfrm>
                  <a:off x="4534" y="1431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0" name="Rectangle 151"/>
                <p:cNvSpPr>
                  <a:spLocks noChangeArrowheads="1"/>
                </p:cNvSpPr>
                <p:nvPr/>
              </p:nvSpPr>
              <p:spPr bwMode="auto">
                <a:xfrm>
                  <a:off x="4534" y="1653"/>
                  <a:ext cx="119" cy="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1" name="Rectangle 152"/>
                <p:cNvSpPr>
                  <a:spLocks noChangeArrowheads="1"/>
                </p:cNvSpPr>
                <p:nvPr/>
              </p:nvSpPr>
              <p:spPr bwMode="auto">
                <a:xfrm>
                  <a:off x="4534" y="1432"/>
                  <a:ext cx="2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2" name="Rectangle 153"/>
                <p:cNvSpPr>
                  <a:spLocks noChangeArrowheads="1"/>
                </p:cNvSpPr>
                <p:nvPr/>
              </p:nvSpPr>
              <p:spPr bwMode="auto">
                <a:xfrm>
                  <a:off x="4652" y="1432"/>
                  <a:ext cx="1" cy="221"/>
                </a:xfrm>
                <a:prstGeom prst="rect">
                  <a:avLst/>
                </a:prstGeom>
                <a:solidFill>
                  <a:srgbClr val="DB7BA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3" name="Rectangle 154"/>
                <p:cNvSpPr>
                  <a:spLocks noChangeArrowheads="1"/>
                </p:cNvSpPr>
                <p:nvPr/>
              </p:nvSpPr>
              <p:spPr bwMode="auto">
                <a:xfrm>
                  <a:off x="4536" y="1432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4" name="Rectangle 155"/>
                <p:cNvSpPr>
                  <a:spLocks noChangeArrowheads="1"/>
                </p:cNvSpPr>
                <p:nvPr/>
              </p:nvSpPr>
              <p:spPr bwMode="auto">
                <a:xfrm>
                  <a:off x="4536" y="1651"/>
                  <a:ext cx="116" cy="2"/>
                </a:xfrm>
                <a:prstGeom prst="rect">
                  <a:avLst/>
                </a:prstGeom>
                <a:solidFill>
                  <a:srgbClr val="D97AA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5" name="Rectangle 156"/>
                <p:cNvSpPr>
                  <a:spLocks noChangeArrowheads="1"/>
                </p:cNvSpPr>
                <p:nvPr/>
              </p:nvSpPr>
              <p:spPr bwMode="auto">
                <a:xfrm>
                  <a:off x="4536" y="1434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6" name="Rectangle 157"/>
                <p:cNvSpPr>
                  <a:spLocks noChangeArrowheads="1"/>
                </p:cNvSpPr>
                <p:nvPr/>
              </p:nvSpPr>
              <p:spPr bwMode="auto">
                <a:xfrm>
                  <a:off x="4536" y="1650"/>
                  <a:ext cx="116" cy="1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7" name="Rectangle 158"/>
                <p:cNvSpPr>
                  <a:spLocks noChangeArrowheads="1"/>
                </p:cNvSpPr>
                <p:nvPr/>
              </p:nvSpPr>
              <p:spPr bwMode="auto">
                <a:xfrm>
                  <a:off x="4536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8" name="Rectangle 159"/>
                <p:cNvSpPr>
                  <a:spLocks noChangeArrowheads="1"/>
                </p:cNvSpPr>
                <p:nvPr/>
              </p:nvSpPr>
              <p:spPr bwMode="auto">
                <a:xfrm>
                  <a:off x="4650" y="1435"/>
                  <a:ext cx="2" cy="215"/>
                </a:xfrm>
                <a:prstGeom prst="rect">
                  <a:avLst/>
                </a:prstGeom>
                <a:solidFill>
                  <a:srgbClr val="D879A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69" name="Rectangle 160"/>
                <p:cNvSpPr>
                  <a:spLocks noChangeArrowheads="1"/>
                </p:cNvSpPr>
                <p:nvPr/>
              </p:nvSpPr>
              <p:spPr bwMode="auto">
                <a:xfrm>
                  <a:off x="4538" y="1435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0" name="Rectangle 161"/>
                <p:cNvSpPr>
                  <a:spLocks noChangeArrowheads="1"/>
                </p:cNvSpPr>
                <p:nvPr/>
              </p:nvSpPr>
              <p:spPr bwMode="auto">
                <a:xfrm>
                  <a:off x="4538" y="1648"/>
                  <a:ext cx="112" cy="2"/>
                </a:xfrm>
                <a:prstGeom prst="rect">
                  <a:avLst/>
                </a:prstGeom>
                <a:solidFill>
                  <a:srgbClr val="D6779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1" name="Rectangle 162"/>
                <p:cNvSpPr>
                  <a:spLocks noChangeArrowheads="1"/>
                </p:cNvSpPr>
                <p:nvPr/>
              </p:nvSpPr>
              <p:spPr bwMode="auto">
                <a:xfrm>
                  <a:off x="4538" y="1437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2" name="Rectangle 163"/>
                <p:cNvSpPr>
                  <a:spLocks noChangeArrowheads="1"/>
                </p:cNvSpPr>
                <p:nvPr/>
              </p:nvSpPr>
              <p:spPr bwMode="auto">
                <a:xfrm>
                  <a:off x="4538" y="1646"/>
                  <a:ext cx="112" cy="2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3" name="Rectangle 164"/>
                <p:cNvSpPr>
                  <a:spLocks noChangeArrowheads="1"/>
                </p:cNvSpPr>
                <p:nvPr/>
              </p:nvSpPr>
              <p:spPr bwMode="auto">
                <a:xfrm>
                  <a:off x="453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4" name="Rectangle 165"/>
                <p:cNvSpPr>
                  <a:spLocks noChangeArrowheads="1"/>
                </p:cNvSpPr>
                <p:nvPr/>
              </p:nvSpPr>
              <p:spPr bwMode="auto">
                <a:xfrm>
                  <a:off x="4648" y="1439"/>
                  <a:ext cx="2" cy="207"/>
                </a:xfrm>
                <a:prstGeom prst="rect">
                  <a:avLst/>
                </a:prstGeom>
                <a:solidFill>
                  <a:srgbClr val="D4759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5" name="Rectangle 166"/>
                <p:cNvSpPr>
                  <a:spLocks noChangeArrowheads="1"/>
                </p:cNvSpPr>
                <p:nvPr/>
              </p:nvSpPr>
              <p:spPr bwMode="auto">
                <a:xfrm>
                  <a:off x="4540" y="1439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6" name="Rectangle 167"/>
                <p:cNvSpPr>
                  <a:spLocks noChangeArrowheads="1"/>
                </p:cNvSpPr>
                <p:nvPr/>
              </p:nvSpPr>
              <p:spPr bwMode="auto">
                <a:xfrm>
                  <a:off x="4540" y="1645"/>
                  <a:ext cx="108" cy="1"/>
                </a:xfrm>
                <a:prstGeom prst="rect">
                  <a:avLst/>
                </a:prstGeom>
                <a:solidFill>
                  <a:srgbClr val="D3749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7" name="Rectangle 168"/>
                <p:cNvSpPr>
                  <a:spLocks noChangeArrowheads="1"/>
                </p:cNvSpPr>
                <p:nvPr/>
              </p:nvSpPr>
              <p:spPr bwMode="auto">
                <a:xfrm>
                  <a:off x="4540" y="1440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8" name="Rectangle 169"/>
                <p:cNvSpPr>
                  <a:spLocks noChangeArrowheads="1"/>
                </p:cNvSpPr>
                <p:nvPr/>
              </p:nvSpPr>
              <p:spPr bwMode="auto">
                <a:xfrm>
                  <a:off x="4540" y="1643"/>
                  <a:ext cx="108" cy="2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79" name="Rectangle 170"/>
                <p:cNvSpPr>
                  <a:spLocks noChangeArrowheads="1"/>
                </p:cNvSpPr>
                <p:nvPr/>
              </p:nvSpPr>
              <p:spPr bwMode="auto">
                <a:xfrm>
                  <a:off x="4540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0" name="Rectangle 171"/>
                <p:cNvSpPr>
                  <a:spLocks noChangeArrowheads="1"/>
                </p:cNvSpPr>
                <p:nvPr/>
              </p:nvSpPr>
              <p:spPr bwMode="auto">
                <a:xfrm>
                  <a:off x="4646" y="1442"/>
                  <a:ext cx="2" cy="201"/>
                </a:xfrm>
                <a:prstGeom prst="rect">
                  <a:avLst/>
                </a:prstGeom>
                <a:solidFill>
                  <a:srgbClr val="D173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1" name="Rectangle 172"/>
                <p:cNvSpPr>
                  <a:spLocks noChangeArrowheads="1"/>
                </p:cNvSpPr>
                <p:nvPr/>
              </p:nvSpPr>
              <p:spPr bwMode="auto">
                <a:xfrm>
                  <a:off x="4542" y="14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2" name="Rectangle 173"/>
                <p:cNvSpPr>
                  <a:spLocks noChangeArrowheads="1"/>
                </p:cNvSpPr>
                <p:nvPr/>
              </p:nvSpPr>
              <p:spPr bwMode="auto">
                <a:xfrm>
                  <a:off x="4542" y="1642"/>
                  <a:ext cx="104" cy="1"/>
                </a:xfrm>
                <a:prstGeom prst="rect">
                  <a:avLst/>
                </a:prstGeom>
                <a:solidFill>
                  <a:srgbClr val="D0729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3" name="Rectangle 174"/>
                <p:cNvSpPr>
                  <a:spLocks noChangeArrowheads="1"/>
                </p:cNvSpPr>
                <p:nvPr/>
              </p:nvSpPr>
              <p:spPr bwMode="auto">
                <a:xfrm>
                  <a:off x="4542" y="1443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4" name="Rectangle 175"/>
                <p:cNvSpPr>
                  <a:spLocks noChangeArrowheads="1"/>
                </p:cNvSpPr>
                <p:nvPr/>
              </p:nvSpPr>
              <p:spPr bwMode="auto">
                <a:xfrm>
                  <a:off x="4542" y="1640"/>
                  <a:ext cx="104" cy="2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5" name="Rectangle 176"/>
                <p:cNvSpPr>
                  <a:spLocks noChangeArrowheads="1"/>
                </p:cNvSpPr>
                <p:nvPr/>
              </p:nvSpPr>
              <p:spPr bwMode="auto">
                <a:xfrm>
                  <a:off x="4542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6" name="Rectangle 177"/>
                <p:cNvSpPr>
                  <a:spLocks noChangeArrowheads="1"/>
                </p:cNvSpPr>
                <p:nvPr/>
              </p:nvSpPr>
              <p:spPr bwMode="auto">
                <a:xfrm>
                  <a:off x="4645" y="1445"/>
                  <a:ext cx="1" cy="195"/>
                </a:xfrm>
                <a:prstGeom prst="rect">
                  <a:avLst/>
                </a:prstGeom>
                <a:solidFill>
                  <a:srgbClr val="CE709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7" name="Rectangle 178"/>
                <p:cNvSpPr>
                  <a:spLocks noChangeArrowheads="1"/>
                </p:cNvSpPr>
                <p:nvPr/>
              </p:nvSpPr>
              <p:spPr bwMode="auto">
                <a:xfrm>
                  <a:off x="4543" y="1445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8" name="Rectangle 179"/>
                <p:cNvSpPr>
                  <a:spLocks noChangeArrowheads="1"/>
                </p:cNvSpPr>
                <p:nvPr/>
              </p:nvSpPr>
              <p:spPr bwMode="auto">
                <a:xfrm>
                  <a:off x="4543" y="1638"/>
                  <a:ext cx="102" cy="2"/>
                </a:xfrm>
                <a:prstGeom prst="rect">
                  <a:avLst/>
                </a:prstGeom>
                <a:solidFill>
                  <a:srgbClr val="CC6E93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89" name="Rectangle 180"/>
                <p:cNvSpPr>
                  <a:spLocks noChangeArrowheads="1"/>
                </p:cNvSpPr>
                <p:nvPr/>
              </p:nvSpPr>
              <p:spPr bwMode="auto">
                <a:xfrm>
                  <a:off x="4543" y="144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0" name="Rectangle 181"/>
                <p:cNvSpPr>
                  <a:spLocks noChangeArrowheads="1"/>
                </p:cNvSpPr>
                <p:nvPr/>
              </p:nvSpPr>
              <p:spPr bwMode="auto">
                <a:xfrm>
                  <a:off x="4543" y="1637"/>
                  <a:ext cx="102" cy="1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1" name="Rectangle 182"/>
                <p:cNvSpPr>
                  <a:spLocks noChangeArrowheads="1"/>
                </p:cNvSpPr>
                <p:nvPr/>
              </p:nvSpPr>
              <p:spPr bwMode="auto">
                <a:xfrm>
                  <a:off x="45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2" name="Rectangle 183"/>
                <p:cNvSpPr>
                  <a:spLocks noChangeArrowheads="1"/>
                </p:cNvSpPr>
                <p:nvPr/>
              </p:nvSpPr>
              <p:spPr bwMode="auto">
                <a:xfrm>
                  <a:off x="4643" y="1448"/>
                  <a:ext cx="2" cy="189"/>
                </a:xfrm>
                <a:prstGeom prst="rect">
                  <a:avLst/>
                </a:prstGeom>
                <a:solidFill>
                  <a:srgbClr val="CA6D9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3" name="Rectangle 184"/>
                <p:cNvSpPr>
                  <a:spLocks noChangeArrowheads="1"/>
                </p:cNvSpPr>
                <p:nvPr/>
              </p:nvSpPr>
              <p:spPr bwMode="auto">
                <a:xfrm>
                  <a:off x="4545" y="1448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4" name="Rectangle 185"/>
                <p:cNvSpPr>
                  <a:spLocks noChangeArrowheads="1"/>
                </p:cNvSpPr>
                <p:nvPr/>
              </p:nvSpPr>
              <p:spPr bwMode="auto">
                <a:xfrm>
                  <a:off x="4545" y="1635"/>
                  <a:ext cx="98" cy="2"/>
                </a:xfrm>
                <a:prstGeom prst="rect">
                  <a:avLst/>
                </a:prstGeom>
                <a:solidFill>
                  <a:srgbClr val="C96B8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5" name="Rectangle 186"/>
                <p:cNvSpPr>
                  <a:spLocks noChangeArrowheads="1"/>
                </p:cNvSpPr>
                <p:nvPr/>
              </p:nvSpPr>
              <p:spPr bwMode="auto">
                <a:xfrm>
                  <a:off x="4545" y="1450"/>
                  <a:ext cx="98" cy="1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6" name="Rectangle 187"/>
                <p:cNvSpPr>
                  <a:spLocks noChangeArrowheads="1"/>
                </p:cNvSpPr>
                <p:nvPr/>
              </p:nvSpPr>
              <p:spPr bwMode="auto">
                <a:xfrm>
                  <a:off x="4545" y="1633"/>
                  <a:ext cx="98" cy="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7" name="Rectangle 188"/>
                <p:cNvSpPr>
                  <a:spLocks noChangeArrowheads="1"/>
                </p:cNvSpPr>
                <p:nvPr/>
              </p:nvSpPr>
              <p:spPr bwMode="auto">
                <a:xfrm>
                  <a:off x="4545" y="1451"/>
                  <a:ext cx="1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8" name="Rectangle 189"/>
                <p:cNvSpPr>
                  <a:spLocks noChangeArrowheads="1"/>
                </p:cNvSpPr>
                <p:nvPr/>
              </p:nvSpPr>
              <p:spPr bwMode="auto">
                <a:xfrm>
                  <a:off x="4641" y="1451"/>
                  <a:ext cx="2" cy="182"/>
                </a:xfrm>
                <a:prstGeom prst="rect">
                  <a:avLst/>
                </a:prstGeom>
                <a:solidFill>
                  <a:srgbClr val="C76A8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199" name="Rectangle 190"/>
                <p:cNvSpPr>
                  <a:spLocks noChangeArrowheads="1"/>
                </p:cNvSpPr>
                <p:nvPr/>
              </p:nvSpPr>
              <p:spPr bwMode="auto">
                <a:xfrm>
                  <a:off x="4546" y="1451"/>
                  <a:ext cx="95" cy="2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0" name="Rectangle 191"/>
                <p:cNvSpPr>
                  <a:spLocks noChangeArrowheads="1"/>
                </p:cNvSpPr>
                <p:nvPr/>
              </p:nvSpPr>
              <p:spPr bwMode="auto">
                <a:xfrm>
                  <a:off x="4546" y="1632"/>
                  <a:ext cx="95" cy="1"/>
                </a:xfrm>
                <a:prstGeom prst="rect">
                  <a:avLst/>
                </a:prstGeom>
                <a:solidFill>
                  <a:srgbClr val="C6688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1" name="Rectangle 192"/>
                <p:cNvSpPr>
                  <a:spLocks noChangeArrowheads="1"/>
                </p:cNvSpPr>
                <p:nvPr/>
              </p:nvSpPr>
              <p:spPr bwMode="auto">
                <a:xfrm>
                  <a:off x="4546" y="1453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2" name="Rectangle 193"/>
                <p:cNvSpPr>
                  <a:spLocks noChangeArrowheads="1"/>
                </p:cNvSpPr>
                <p:nvPr/>
              </p:nvSpPr>
              <p:spPr bwMode="auto">
                <a:xfrm>
                  <a:off x="4546" y="1630"/>
                  <a:ext cx="95" cy="2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3" name="Rectangle 194"/>
                <p:cNvSpPr>
                  <a:spLocks noChangeArrowheads="1"/>
                </p:cNvSpPr>
                <p:nvPr/>
              </p:nvSpPr>
              <p:spPr bwMode="auto">
                <a:xfrm>
                  <a:off x="4546" y="1455"/>
                  <a:ext cx="2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4" name="Rectangle 195"/>
                <p:cNvSpPr>
                  <a:spLocks noChangeArrowheads="1"/>
                </p:cNvSpPr>
                <p:nvPr/>
              </p:nvSpPr>
              <p:spPr bwMode="auto">
                <a:xfrm>
                  <a:off x="4640" y="1455"/>
                  <a:ext cx="1" cy="175"/>
                </a:xfrm>
                <a:prstGeom prst="rect">
                  <a:avLst/>
                </a:prstGeom>
                <a:solidFill>
                  <a:srgbClr val="C3668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5" name="Rectangle 196"/>
                <p:cNvSpPr>
                  <a:spLocks noChangeArrowheads="1"/>
                </p:cNvSpPr>
                <p:nvPr/>
              </p:nvSpPr>
              <p:spPr bwMode="auto">
                <a:xfrm>
                  <a:off x="4548" y="1455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6" name="Rectangle 197"/>
                <p:cNvSpPr>
                  <a:spLocks noChangeArrowheads="1"/>
                </p:cNvSpPr>
                <p:nvPr/>
              </p:nvSpPr>
              <p:spPr bwMode="auto">
                <a:xfrm>
                  <a:off x="4548" y="1629"/>
                  <a:ext cx="92" cy="1"/>
                </a:xfrm>
                <a:prstGeom prst="rect">
                  <a:avLst/>
                </a:prstGeom>
                <a:solidFill>
                  <a:srgbClr val="C2658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7" name="Rectangle 198"/>
                <p:cNvSpPr>
                  <a:spLocks noChangeArrowheads="1"/>
                </p:cNvSpPr>
                <p:nvPr/>
              </p:nvSpPr>
              <p:spPr bwMode="auto">
                <a:xfrm>
                  <a:off x="4548" y="1456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8" name="Rectangle 199"/>
                <p:cNvSpPr>
                  <a:spLocks noChangeArrowheads="1"/>
                </p:cNvSpPr>
                <p:nvPr/>
              </p:nvSpPr>
              <p:spPr bwMode="auto">
                <a:xfrm>
                  <a:off x="4548" y="1627"/>
                  <a:ext cx="92" cy="2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09" name="Rectangle 200"/>
                <p:cNvSpPr>
                  <a:spLocks noChangeArrowheads="1"/>
                </p:cNvSpPr>
                <p:nvPr/>
              </p:nvSpPr>
              <p:spPr bwMode="auto">
                <a:xfrm>
                  <a:off x="454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0" name="Rectangle 201"/>
                <p:cNvSpPr>
                  <a:spLocks noChangeArrowheads="1"/>
                </p:cNvSpPr>
                <p:nvPr/>
              </p:nvSpPr>
              <p:spPr bwMode="auto">
                <a:xfrm>
                  <a:off x="4638" y="1458"/>
                  <a:ext cx="2" cy="169"/>
                </a:xfrm>
                <a:prstGeom prst="rect">
                  <a:avLst/>
                </a:prstGeom>
                <a:solidFill>
                  <a:srgbClr val="C0638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1" name="Rectangle 202"/>
                <p:cNvSpPr>
                  <a:spLocks noChangeArrowheads="1"/>
                </p:cNvSpPr>
                <p:nvPr/>
              </p:nvSpPr>
              <p:spPr bwMode="auto">
                <a:xfrm>
                  <a:off x="4550" y="1458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2" name="Rectangle 203"/>
                <p:cNvSpPr>
                  <a:spLocks noChangeArrowheads="1"/>
                </p:cNvSpPr>
                <p:nvPr/>
              </p:nvSpPr>
              <p:spPr bwMode="auto">
                <a:xfrm>
                  <a:off x="4550" y="1625"/>
                  <a:ext cx="88" cy="2"/>
                </a:xfrm>
                <a:prstGeom prst="rect">
                  <a:avLst/>
                </a:prstGeom>
                <a:solidFill>
                  <a:srgbClr val="BE628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3" name="Rectangle 204"/>
                <p:cNvSpPr>
                  <a:spLocks noChangeArrowheads="1"/>
                </p:cNvSpPr>
                <p:nvPr/>
              </p:nvSpPr>
              <p:spPr bwMode="auto">
                <a:xfrm>
                  <a:off x="4550" y="1460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4" name="Rectangle 205"/>
                <p:cNvSpPr>
                  <a:spLocks noChangeArrowheads="1"/>
                </p:cNvSpPr>
                <p:nvPr/>
              </p:nvSpPr>
              <p:spPr bwMode="auto">
                <a:xfrm>
                  <a:off x="4550" y="1624"/>
                  <a:ext cx="88" cy="1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5" name="Rectangle 206"/>
                <p:cNvSpPr>
                  <a:spLocks noChangeArrowheads="1"/>
                </p:cNvSpPr>
                <p:nvPr/>
              </p:nvSpPr>
              <p:spPr bwMode="auto">
                <a:xfrm>
                  <a:off x="4550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6" name="Rectangle 207"/>
                <p:cNvSpPr>
                  <a:spLocks noChangeArrowheads="1"/>
                </p:cNvSpPr>
                <p:nvPr/>
              </p:nvSpPr>
              <p:spPr bwMode="auto">
                <a:xfrm>
                  <a:off x="4637" y="1461"/>
                  <a:ext cx="1" cy="163"/>
                </a:xfrm>
                <a:prstGeom prst="rect">
                  <a:avLst/>
                </a:prstGeom>
                <a:solidFill>
                  <a:srgbClr val="BD608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7" name="Rectangle 208"/>
                <p:cNvSpPr>
                  <a:spLocks noChangeArrowheads="1"/>
                </p:cNvSpPr>
                <p:nvPr/>
              </p:nvSpPr>
              <p:spPr bwMode="auto">
                <a:xfrm>
                  <a:off x="4551" y="1461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8" name="Rectangle 209"/>
                <p:cNvSpPr>
                  <a:spLocks noChangeArrowheads="1"/>
                </p:cNvSpPr>
                <p:nvPr/>
              </p:nvSpPr>
              <p:spPr bwMode="auto">
                <a:xfrm>
                  <a:off x="4551" y="1622"/>
                  <a:ext cx="86" cy="2"/>
                </a:xfrm>
                <a:prstGeom prst="rect">
                  <a:avLst/>
                </a:prstGeom>
                <a:solidFill>
                  <a:srgbClr val="BA5E7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19" name="Rectangle 210"/>
                <p:cNvSpPr>
                  <a:spLocks noChangeArrowheads="1"/>
                </p:cNvSpPr>
                <p:nvPr/>
              </p:nvSpPr>
              <p:spPr bwMode="auto">
                <a:xfrm>
                  <a:off x="4551" y="1463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0" name="Rectangle 211"/>
                <p:cNvSpPr>
                  <a:spLocks noChangeArrowheads="1"/>
                </p:cNvSpPr>
                <p:nvPr/>
              </p:nvSpPr>
              <p:spPr bwMode="auto">
                <a:xfrm>
                  <a:off x="4551" y="1621"/>
                  <a:ext cx="86" cy="1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1" name="Rectangle 212"/>
                <p:cNvSpPr>
                  <a:spLocks noChangeArrowheads="1"/>
                </p:cNvSpPr>
                <p:nvPr/>
              </p:nvSpPr>
              <p:spPr bwMode="auto">
                <a:xfrm>
                  <a:off x="4551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2" name="Rectangle 213"/>
                <p:cNvSpPr>
                  <a:spLocks noChangeArrowheads="1"/>
                </p:cNvSpPr>
                <p:nvPr/>
              </p:nvSpPr>
              <p:spPr bwMode="auto">
                <a:xfrm>
                  <a:off x="4635" y="1464"/>
                  <a:ext cx="2" cy="157"/>
                </a:xfrm>
                <a:prstGeom prst="rect">
                  <a:avLst/>
                </a:prstGeom>
                <a:solidFill>
                  <a:srgbClr val="B95C7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3" name="Rectangle 214"/>
                <p:cNvSpPr>
                  <a:spLocks noChangeArrowheads="1"/>
                </p:cNvSpPr>
                <p:nvPr/>
              </p:nvSpPr>
              <p:spPr bwMode="auto">
                <a:xfrm>
                  <a:off x="4553" y="1464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4" name="Rectangle 215"/>
                <p:cNvSpPr>
                  <a:spLocks noChangeArrowheads="1"/>
                </p:cNvSpPr>
                <p:nvPr/>
              </p:nvSpPr>
              <p:spPr bwMode="auto">
                <a:xfrm>
                  <a:off x="4553" y="1619"/>
                  <a:ext cx="82" cy="2"/>
                </a:xfrm>
                <a:prstGeom prst="rect">
                  <a:avLst/>
                </a:prstGeom>
                <a:solidFill>
                  <a:srgbClr val="B75B7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5" name="Rectangle 216"/>
                <p:cNvSpPr>
                  <a:spLocks noChangeArrowheads="1"/>
                </p:cNvSpPr>
                <p:nvPr/>
              </p:nvSpPr>
              <p:spPr bwMode="auto">
                <a:xfrm>
                  <a:off x="4553" y="1466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6" name="Rectangle 217"/>
                <p:cNvSpPr>
                  <a:spLocks noChangeArrowheads="1"/>
                </p:cNvSpPr>
                <p:nvPr/>
              </p:nvSpPr>
              <p:spPr bwMode="auto">
                <a:xfrm>
                  <a:off x="4553" y="1617"/>
                  <a:ext cx="82" cy="2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7" name="Rectangle 218"/>
                <p:cNvSpPr>
                  <a:spLocks noChangeArrowheads="1"/>
                </p:cNvSpPr>
                <p:nvPr/>
              </p:nvSpPr>
              <p:spPr bwMode="auto">
                <a:xfrm>
                  <a:off x="455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8" name="Rectangle 219"/>
                <p:cNvSpPr>
                  <a:spLocks noChangeArrowheads="1"/>
                </p:cNvSpPr>
                <p:nvPr/>
              </p:nvSpPr>
              <p:spPr bwMode="auto">
                <a:xfrm>
                  <a:off x="4633" y="1468"/>
                  <a:ext cx="2" cy="149"/>
                </a:xfrm>
                <a:prstGeom prst="rect">
                  <a:avLst/>
                </a:prstGeom>
                <a:solidFill>
                  <a:srgbClr val="B55977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29" name="Rectangle 220"/>
                <p:cNvSpPr>
                  <a:spLocks noChangeArrowheads="1"/>
                </p:cNvSpPr>
                <p:nvPr/>
              </p:nvSpPr>
              <p:spPr bwMode="auto">
                <a:xfrm>
                  <a:off x="4555" y="1468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0" name="Rectangle 221"/>
                <p:cNvSpPr>
                  <a:spLocks noChangeArrowheads="1"/>
                </p:cNvSpPr>
                <p:nvPr/>
              </p:nvSpPr>
              <p:spPr bwMode="auto">
                <a:xfrm>
                  <a:off x="4555" y="1616"/>
                  <a:ext cx="78" cy="1"/>
                </a:xfrm>
                <a:prstGeom prst="rect">
                  <a:avLst/>
                </a:prstGeom>
                <a:solidFill>
                  <a:srgbClr val="B4587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1" name="Rectangle 222"/>
                <p:cNvSpPr>
                  <a:spLocks noChangeArrowheads="1"/>
                </p:cNvSpPr>
                <p:nvPr/>
              </p:nvSpPr>
              <p:spPr bwMode="auto">
                <a:xfrm>
                  <a:off x="4555" y="1469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2" name="Rectangle 223"/>
                <p:cNvSpPr>
                  <a:spLocks noChangeArrowheads="1"/>
                </p:cNvSpPr>
                <p:nvPr/>
              </p:nvSpPr>
              <p:spPr bwMode="auto">
                <a:xfrm>
                  <a:off x="4555" y="1614"/>
                  <a:ext cx="78" cy="2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3" name="Rectangle 224"/>
                <p:cNvSpPr>
                  <a:spLocks noChangeArrowheads="1"/>
                </p:cNvSpPr>
                <p:nvPr/>
              </p:nvSpPr>
              <p:spPr bwMode="auto">
                <a:xfrm>
                  <a:off x="4555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4" name="Rectangle 225"/>
                <p:cNvSpPr>
                  <a:spLocks noChangeArrowheads="1"/>
                </p:cNvSpPr>
                <p:nvPr/>
              </p:nvSpPr>
              <p:spPr bwMode="auto">
                <a:xfrm>
                  <a:off x="4632" y="1471"/>
                  <a:ext cx="1" cy="143"/>
                </a:xfrm>
                <a:prstGeom prst="rect">
                  <a:avLst/>
                </a:prstGeom>
                <a:solidFill>
                  <a:srgbClr val="B1557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5" name="Rectangle 226"/>
                <p:cNvSpPr>
                  <a:spLocks noChangeArrowheads="1"/>
                </p:cNvSpPr>
                <p:nvPr/>
              </p:nvSpPr>
              <p:spPr bwMode="auto">
                <a:xfrm>
                  <a:off x="4556" y="1471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6" name="Rectangle 227"/>
                <p:cNvSpPr>
                  <a:spLocks noChangeArrowheads="1"/>
                </p:cNvSpPr>
                <p:nvPr/>
              </p:nvSpPr>
              <p:spPr bwMode="auto">
                <a:xfrm>
                  <a:off x="4556" y="1613"/>
                  <a:ext cx="76" cy="1"/>
                </a:xfrm>
                <a:prstGeom prst="rect">
                  <a:avLst/>
                </a:prstGeom>
                <a:solidFill>
                  <a:srgbClr val="B0547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7" name="Rectangle 228"/>
                <p:cNvSpPr>
                  <a:spLocks noChangeArrowheads="1"/>
                </p:cNvSpPr>
                <p:nvPr/>
              </p:nvSpPr>
              <p:spPr bwMode="auto">
                <a:xfrm>
                  <a:off x="4556" y="1472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8" name="Rectangle 229"/>
                <p:cNvSpPr>
                  <a:spLocks noChangeArrowheads="1"/>
                </p:cNvSpPr>
                <p:nvPr/>
              </p:nvSpPr>
              <p:spPr bwMode="auto">
                <a:xfrm>
                  <a:off x="4556" y="1611"/>
                  <a:ext cx="76" cy="2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39" name="Rectangle 230"/>
                <p:cNvSpPr>
                  <a:spLocks noChangeArrowheads="1"/>
                </p:cNvSpPr>
                <p:nvPr/>
              </p:nvSpPr>
              <p:spPr bwMode="auto">
                <a:xfrm>
                  <a:off x="4556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0" name="Rectangle 231"/>
                <p:cNvSpPr>
                  <a:spLocks noChangeArrowheads="1"/>
                </p:cNvSpPr>
                <p:nvPr/>
              </p:nvSpPr>
              <p:spPr bwMode="auto">
                <a:xfrm>
                  <a:off x="4630" y="1474"/>
                  <a:ext cx="2" cy="137"/>
                </a:xfrm>
                <a:prstGeom prst="rect">
                  <a:avLst/>
                </a:prstGeom>
                <a:solidFill>
                  <a:srgbClr val="AE526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1" name="Rectangle 232"/>
                <p:cNvSpPr>
                  <a:spLocks noChangeArrowheads="1"/>
                </p:cNvSpPr>
                <p:nvPr/>
              </p:nvSpPr>
              <p:spPr bwMode="auto">
                <a:xfrm>
                  <a:off x="4558" y="1474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2" name="Rectangle 233"/>
                <p:cNvSpPr>
                  <a:spLocks noChangeArrowheads="1"/>
                </p:cNvSpPr>
                <p:nvPr/>
              </p:nvSpPr>
              <p:spPr bwMode="auto">
                <a:xfrm>
                  <a:off x="4558" y="1609"/>
                  <a:ext cx="72" cy="2"/>
                </a:xfrm>
                <a:prstGeom prst="rect">
                  <a:avLst/>
                </a:prstGeom>
                <a:solidFill>
                  <a:srgbClr val="AD506B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3" name="Rectangle 234"/>
                <p:cNvSpPr>
                  <a:spLocks noChangeArrowheads="1"/>
                </p:cNvSpPr>
                <p:nvPr/>
              </p:nvSpPr>
              <p:spPr bwMode="auto">
                <a:xfrm>
                  <a:off x="4558" y="1476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4" name="Rectangle 235"/>
                <p:cNvSpPr>
                  <a:spLocks noChangeArrowheads="1"/>
                </p:cNvSpPr>
                <p:nvPr/>
              </p:nvSpPr>
              <p:spPr bwMode="auto">
                <a:xfrm>
                  <a:off x="4558" y="1608"/>
                  <a:ext cx="72" cy="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5" name="Rectangle 236"/>
                <p:cNvSpPr>
                  <a:spLocks noChangeArrowheads="1"/>
                </p:cNvSpPr>
                <p:nvPr/>
              </p:nvSpPr>
              <p:spPr bwMode="auto">
                <a:xfrm>
                  <a:off x="4558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6" name="Rectangle 237"/>
                <p:cNvSpPr>
                  <a:spLocks noChangeArrowheads="1"/>
                </p:cNvSpPr>
                <p:nvPr/>
              </p:nvSpPr>
              <p:spPr bwMode="auto">
                <a:xfrm>
                  <a:off x="4629" y="1477"/>
                  <a:ext cx="1" cy="131"/>
                </a:xfrm>
                <a:prstGeom prst="rect">
                  <a:avLst/>
                </a:prstGeom>
                <a:solidFill>
                  <a:srgbClr val="AB4F6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7" name="Rectangle 238"/>
                <p:cNvSpPr>
                  <a:spLocks noChangeArrowheads="1"/>
                </p:cNvSpPr>
                <p:nvPr/>
              </p:nvSpPr>
              <p:spPr bwMode="auto">
                <a:xfrm>
                  <a:off x="4559" y="1477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8" name="Rectangle 239"/>
                <p:cNvSpPr>
                  <a:spLocks noChangeArrowheads="1"/>
                </p:cNvSpPr>
                <p:nvPr/>
              </p:nvSpPr>
              <p:spPr bwMode="auto">
                <a:xfrm>
                  <a:off x="4559" y="1606"/>
                  <a:ext cx="70" cy="2"/>
                </a:xfrm>
                <a:prstGeom prst="rect">
                  <a:avLst/>
                </a:prstGeom>
                <a:solidFill>
                  <a:srgbClr val="A94C66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49" name="Rectangle 240"/>
                <p:cNvSpPr>
                  <a:spLocks noChangeArrowheads="1"/>
                </p:cNvSpPr>
                <p:nvPr/>
              </p:nvSpPr>
              <p:spPr bwMode="auto">
                <a:xfrm>
                  <a:off x="4559" y="1479"/>
                  <a:ext cx="70" cy="1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0" name="Rectangle 241"/>
                <p:cNvSpPr>
                  <a:spLocks noChangeArrowheads="1"/>
                </p:cNvSpPr>
                <p:nvPr/>
              </p:nvSpPr>
              <p:spPr bwMode="auto">
                <a:xfrm>
                  <a:off x="4559" y="1604"/>
                  <a:ext cx="70" cy="2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1" name="Rectangle 242"/>
                <p:cNvSpPr>
                  <a:spLocks noChangeArrowheads="1"/>
                </p:cNvSpPr>
                <p:nvPr/>
              </p:nvSpPr>
              <p:spPr bwMode="auto">
                <a:xfrm>
                  <a:off x="4559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2" name="Rectangle 243"/>
                <p:cNvSpPr>
                  <a:spLocks noChangeArrowheads="1"/>
                </p:cNvSpPr>
                <p:nvPr/>
              </p:nvSpPr>
              <p:spPr bwMode="auto">
                <a:xfrm>
                  <a:off x="4626" y="1480"/>
                  <a:ext cx="3" cy="124"/>
                </a:xfrm>
                <a:prstGeom prst="rect">
                  <a:avLst/>
                </a:prstGeom>
                <a:solidFill>
                  <a:srgbClr val="A74B64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3" name="Rectangle 244"/>
                <p:cNvSpPr>
                  <a:spLocks noChangeArrowheads="1"/>
                </p:cNvSpPr>
                <p:nvPr/>
              </p:nvSpPr>
              <p:spPr bwMode="auto">
                <a:xfrm>
                  <a:off x="4562" y="1480"/>
                  <a:ext cx="64" cy="2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4" name="Rectangle 245"/>
                <p:cNvSpPr>
                  <a:spLocks noChangeArrowheads="1"/>
                </p:cNvSpPr>
                <p:nvPr/>
              </p:nvSpPr>
              <p:spPr bwMode="auto">
                <a:xfrm>
                  <a:off x="4562" y="1603"/>
                  <a:ext cx="64" cy="1"/>
                </a:xfrm>
                <a:prstGeom prst="rect">
                  <a:avLst/>
                </a:prstGeom>
                <a:solidFill>
                  <a:srgbClr val="A6496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5" name="Rectangle 246"/>
                <p:cNvSpPr>
                  <a:spLocks noChangeArrowheads="1"/>
                </p:cNvSpPr>
                <p:nvPr/>
              </p:nvSpPr>
              <p:spPr bwMode="auto">
                <a:xfrm>
                  <a:off x="4562" y="1482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6" name="Rectangle 247"/>
                <p:cNvSpPr>
                  <a:spLocks noChangeArrowheads="1"/>
                </p:cNvSpPr>
                <p:nvPr/>
              </p:nvSpPr>
              <p:spPr bwMode="auto">
                <a:xfrm>
                  <a:off x="4562" y="1601"/>
                  <a:ext cx="64" cy="2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7" name="Rectangle 248"/>
                <p:cNvSpPr>
                  <a:spLocks noChangeArrowheads="1"/>
                </p:cNvSpPr>
                <p:nvPr/>
              </p:nvSpPr>
              <p:spPr bwMode="auto">
                <a:xfrm>
                  <a:off x="4562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8" name="Rectangle 249"/>
                <p:cNvSpPr>
                  <a:spLocks noChangeArrowheads="1"/>
                </p:cNvSpPr>
                <p:nvPr/>
              </p:nvSpPr>
              <p:spPr bwMode="auto">
                <a:xfrm>
                  <a:off x="4625" y="1484"/>
                  <a:ext cx="1" cy="117"/>
                </a:xfrm>
                <a:prstGeom prst="rect">
                  <a:avLst/>
                </a:prstGeom>
                <a:solidFill>
                  <a:srgbClr val="A4475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59" name="Rectangle 250"/>
                <p:cNvSpPr>
                  <a:spLocks noChangeArrowheads="1"/>
                </p:cNvSpPr>
                <p:nvPr/>
              </p:nvSpPr>
              <p:spPr bwMode="auto">
                <a:xfrm>
                  <a:off x="4563" y="1484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0" name="Rectangle 251"/>
                <p:cNvSpPr>
                  <a:spLocks noChangeArrowheads="1"/>
                </p:cNvSpPr>
                <p:nvPr/>
              </p:nvSpPr>
              <p:spPr bwMode="auto">
                <a:xfrm>
                  <a:off x="4563" y="1600"/>
                  <a:ext cx="62" cy="1"/>
                </a:xfrm>
                <a:prstGeom prst="rect">
                  <a:avLst/>
                </a:prstGeom>
                <a:solidFill>
                  <a:srgbClr val="A3465D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1" name="Rectangle 252"/>
                <p:cNvSpPr>
                  <a:spLocks noChangeArrowheads="1"/>
                </p:cNvSpPr>
                <p:nvPr/>
              </p:nvSpPr>
              <p:spPr bwMode="auto">
                <a:xfrm>
                  <a:off x="4563" y="1485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2" name="Rectangle 253"/>
                <p:cNvSpPr>
                  <a:spLocks noChangeArrowheads="1"/>
                </p:cNvSpPr>
                <p:nvPr/>
              </p:nvSpPr>
              <p:spPr bwMode="auto">
                <a:xfrm>
                  <a:off x="4563" y="1598"/>
                  <a:ext cx="62" cy="2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3" name="Rectangle 254"/>
                <p:cNvSpPr>
                  <a:spLocks noChangeArrowheads="1"/>
                </p:cNvSpPr>
                <p:nvPr/>
              </p:nvSpPr>
              <p:spPr bwMode="auto">
                <a:xfrm>
                  <a:off x="456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4" name="Rectangle 255"/>
                <p:cNvSpPr>
                  <a:spLocks noChangeArrowheads="1"/>
                </p:cNvSpPr>
                <p:nvPr/>
              </p:nvSpPr>
              <p:spPr bwMode="auto">
                <a:xfrm>
                  <a:off x="4623" y="1487"/>
                  <a:ext cx="2" cy="111"/>
                </a:xfrm>
                <a:prstGeom prst="rect">
                  <a:avLst/>
                </a:prstGeom>
                <a:solidFill>
                  <a:srgbClr val="A0435A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5" name="Rectangle 256"/>
                <p:cNvSpPr>
                  <a:spLocks noChangeArrowheads="1"/>
                </p:cNvSpPr>
                <p:nvPr/>
              </p:nvSpPr>
              <p:spPr bwMode="auto">
                <a:xfrm>
                  <a:off x="4565" y="1487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6" name="Rectangle 257"/>
                <p:cNvSpPr>
                  <a:spLocks noChangeArrowheads="1"/>
                </p:cNvSpPr>
                <p:nvPr/>
              </p:nvSpPr>
              <p:spPr bwMode="auto">
                <a:xfrm>
                  <a:off x="4565" y="1596"/>
                  <a:ext cx="58" cy="2"/>
                </a:xfrm>
                <a:prstGeom prst="rect">
                  <a:avLst/>
                </a:prstGeom>
                <a:solidFill>
                  <a:srgbClr val="9F4258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7" name="Rectangle 258"/>
                <p:cNvSpPr>
                  <a:spLocks noChangeArrowheads="1"/>
                </p:cNvSpPr>
                <p:nvPr/>
              </p:nvSpPr>
              <p:spPr bwMode="auto">
                <a:xfrm>
                  <a:off x="4565" y="1489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8" name="Rectangle 259"/>
                <p:cNvSpPr>
                  <a:spLocks noChangeArrowheads="1"/>
                </p:cNvSpPr>
                <p:nvPr/>
              </p:nvSpPr>
              <p:spPr bwMode="auto">
                <a:xfrm>
                  <a:off x="4565" y="1595"/>
                  <a:ext cx="58" cy="1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  <p:sp>
              <p:nvSpPr>
                <p:cNvPr id="269" name="Rectangle 260"/>
                <p:cNvSpPr>
                  <a:spLocks noChangeArrowheads="1"/>
                </p:cNvSpPr>
                <p:nvPr/>
              </p:nvSpPr>
              <p:spPr bwMode="auto">
                <a:xfrm>
                  <a:off x="4565" y="1490"/>
                  <a:ext cx="2" cy="105"/>
                </a:xfrm>
                <a:prstGeom prst="rect">
                  <a:avLst/>
                </a:prstGeom>
                <a:solidFill>
                  <a:srgbClr val="9E4055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>
                    <a:solidFill>
                      <a:prstClr val="black"/>
                    </a:solidFill>
                    <a:latin typeface="Constantia" pitchFamily="18" charset="0"/>
                  </a:endParaRPr>
                </a:p>
              </p:txBody>
            </p:sp>
          </p:grpSp>
          <p:sp>
            <p:nvSpPr>
              <p:cNvPr id="19" name="Rectangle 261"/>
              <p:cNvSpPr>
                <a:spLocks noChangeArrowheads="1"/>
              </p:cNvSpPr>
              <p:nvPr/>
            </p:nvSpPr>
            <p:spPr bwMode="auto">
              <a:xfrm>
                <a:off x="4568" y="1493"/>
                <a:ext cx="52" cy="2"/>
              </a:xfrm>
              <a:prstGeom prst="rect">
                <a:avLst/>
              </a:prstGeom>
              <a:solidFill>
                <a:srgbClr val="993A4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0" name="Rectangle 262"/>
              <p:cNvSpPr>
                <a:spLocks noChangeArrowheads="1"/>
              </p:cNvSpPr>
              <p:nvPr/>
            </p:nvSpPr>
            <p:spPr bwMode="auto">
              <a:xfrm>
                <a:off x="4568" y="1590"/>
                <a:ext cx="52" cy="2"/>
              </a:xfrm>
              <a:prstGeom prst="rect">
                <a:avLst/>
              </a:prstGeom>
              <a:solidFill>
                <a:srgbClr val="993A4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1" name="Rectangle 263"/>
              <p:cNvSpPr>
                <a:spLocks noChangeArrowheads="1"/>
              </p:cNvSpPr>
              <p:nvPr/>
            </p:nvSpPr>
            <p:spPr bwMode="auto">
              <a:xfrm>
                <a:off x="4616" y="1500"/>
                <a:ext cx="2" cy="85"/>
              </a:xfrm>
              <a:prstGeom prst="rect">
                <a:avLst/>
              </a:prstGeom>
              <a:solidFill>
                <a:srgbClr val="95354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2" name="Rectangle 264"/>
              <p:cNvSpPr>
                <a:spLocks noChangeArrowheads="1"/>
              </p:cNvSpPr>
              <p:nvPr/>
            </p:nvSpPr>
            <p:spPr bwMode="auto">
              <a:xfrm>
                <a:off x="4571" y="1500"/>
                <a:ext cx="45" cy="1"/>
              </a:xfrm>
              <a:prstGeom prst="rect">
                <a:avLst/>
              </a:prstGeom>
              <a:solidFill>
                <a:srgbClr val="9434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3" name="Rectangle 265"/>
              <p:cNvSpPr>
                <a:spLocks noChangeArrowheads="1"/>
              </p:cNvSpPr>
              <p:nvPr/>
            </p:nvSpPr>
            <p:spPr bwMode="auto">
              <a:xfrm>
                <a:off x="4571" y="1584"/>
                <a:ext cx="45" cy="1"/>
              </a:xfrm>
              <a:prstGeom prst="rect">
                <a:avLst/>
              </a:prstGeom>
              <a:solidFill>
                <a:srgbClr val="94344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4" name="Rectangle 266"/>
              <p:cNvSpPr>
                <a:spLocks noChangeArrowheads="1"/>
              </p:cNvSpPr>
              <p:nvPr/>
            </p:nvSpPr>
            <p:spPr bwMode="auto">
              <a:xfrm>
                <a:off x="4571" y="1582"/>
                <a:ext cx="45" cy="2"/>
              </a:xfrm>
              <a:prstGeom prst="rect">
                <a:avLst/>
              </a:prstGeom>
              <a:solidFill>
                <a:srgbClr val="92314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5" name="Rectangle 267"/>
              <p:cNvSpPr>
                <a:spLocks noChangeArrowheads="1"/>
              </p:cNvSpPr>
              <p:nvPr/>
            </p:nvSpPr>
            <p:spPr bwMode="auto">
              <a:xfrm>
                <a:off x="4571" y="1503"/>
                <a:ext cx="2" cy="79"/>
              </a:xfrm>
              <a:prstGeom prst="rect">
                <a:avLst/>
              </a:prstGeom>
              <a:solidFill>
                <a:srgbClr val="92314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6" name="Rectangle 268"/>
              <p:cNvSpPr>
                <a:spLocks noChangeArrowheads="1"/>
              </p:cNvSpPr>
              <p:nvPr/>
            </p:nvSpPr>
            <p:spPr bwMode="auto">
              <a:xfrm>
                <a:off x="4575" y="1506"/>
                <a:ext cx="38" cy="2"/>
              </a:xfrm>
              <a:prstGeom prst="rect">
                <a:avLst/>
              </a:prstGeom>
              <a:solidFill>
                <a:srgbClr val="8F2D3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7" name="Rectangle 269"/>
              <p:cNvSpPr>
                <a:spLocks noChangeArrowheads="1"/>
              </p:cNvSpPr>
              <p:nvPr/>
            </p:nvSpPr>
            <p:spPr bwMode="auto">
              <a:xfrm>
                <a:off x="4575" y="1577"/>
                <a:ext cx="38" cy="2"/>
              </a:xfrm>
              <a:prstGeom prst="rect">
                <a:avLst/>
              </a:prstGeom>
              <a:solidFill>
                <a:srgbClr val="8F2D3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8" name="Rectangle 270"/>
              <p:cNvSpPr>
                <a:spLocks noChangeArrowheads="1"/>
              </p:cNvSpPr>
              <p:nvPr/>
            </p:nvSpPr>
            <p:spPr bwMode="auto">
              <a:xfrm>
                <a:off x="4610" y="1513"/>
                <a:ext cx="2" cy="59"/>
              </a:xfrm>
              <a:prstGeom prst="rect">
                <a:avLst/>
              </a:prstGeom>
              <a:solidFill>
                <a:srgbClr val="8C273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29" name="Rectangle 271"/>
              <p:cNvSpPr>
                <a:spLocks noChangeArrowheads="1"/>
              </p:cNvSpPr>
              <p:nvPr/>
            </p:nvSpPr>
            <p:spPr bwMode="auto">
              <a:xfrm>
                <a:off x="4578" y="1513"/>
                <a:ext cx="32" cy="1"/>
              </a:xfrm>
              <a:prstGeom prst="rect">
                <a:avLst/>
              </a:prstGeom>
              <a:solidFill>
                <a:srgbClr val="8B263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0" name="Rectangle 272"/>
              <p:cNvSpPr>
                <a:spLocks noChangeArrowheads="1"/>
              </p:cNvSpPr>
              <p:nvPr/>
            </p:nvSpPr>
            <p:spPr bwMode="auto">
              <a:xfrm>
                <a:off x="4578" y="1571"/>
                <a:ext cx="32" cy="1"/>
              </a:xfrm>
              <a:prstGeom prst="rect">
                <a:avLst/>
              </a:prstGeom>
              <a:solidFill>
                <a:srgbClr val="8B263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1" name="Rectangle 273"/>
              <p:cNvSpPr>
                <a:spLocks noChangeArrowheads="1"/>
              </p:cNvSpPr>
              <p:nvPr/>
            </p:nvSpPr>
            <p:spPr bwMode="auto">
              <a:xfrm>
                <a:off x="4579" y="1519"/>
                <a:ext cx="2" cy="47"/>
              </a:xfrm>
              <a:prstGeom prst="rect">
                <a:avLst/>
              </a:prstGeom>
              <a:solidFill>
                <a:srgbClr val="88202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2" name="Rectangle 274"/>
              <p:cNvSpPr>
                <a:spLocks noChangeArrowheads="1"/>
              </p:cNvSpPr>
              <p:nvPr/>
            </p:nvSpPr>
            <p:spPr bwMode="auto">
              <a:xfrm>
                <a:off x="4581" y="1519"/>
                <a:ext cx="26" cy="2"/>
              </a:xfrm>
              <a:prstGeom prst="rect">
                <a:avLst/>
              </a:prstGeom>
              <a:solidFill>
                <a:srgbClr val="871F2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3" name="Rectangle 275"/>
              <p:cNvSpPr>
                <a:spLocks noChangeArrowheads="1"/>
              </p:cNvSpPr>
              <p:nvPr/>
            </p:nvSpPr>
            <p:spPr bwMode="auto">
              <a:xfrm>
                <a:off x="4581" y="1564"/>
                <a:ext cx="26" cy="2"/>
              </a:xfrm>
              <a:prstGeom prst="rect">
                <a:avLst/>
              </a:prstGeom>
              <a:solidFill>
                <a:srgbClr val="871F2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4" name="Rectangle 276"/>
              <p:cNvSpPr>
                <a:spLocks noChangeArrowheads="1"/>
              </p:cNvSpPr>
              <p:nvPr/>
            </p:nvSpPr>
            <p:spPr bwMode="auto">
              <a:xfrm>
                <a:off x="4604" y="1522"/>
                <a:ext cx="3" cy="41"/>
              </a:xfrm>
              <a:prstGeom prst="rect">
                <a:avLst/>
              </a:prstGeom>
              <a:solidFill>
                <a:srgbClr val="871D2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5" name="Rectangle 277"/>
              <p:cNvSpPr>
                <a:spLocks noChangeArrowheads="1"/>
              </p:cNvSpPr>
              <p:nvPr/>
            </p:nvSpPr>
            <p:spPr bwMode="auto">
              <a:xfrm>
                <a:off x="4585" y="1526"/>
                <a:ext cx="18" cy="1"/>
              </a:xfrm>
              <a:prstGeom prst="rect">
                <a:avLst/>
              </a:prstGeom>
              <a:solidFill>
                <a:srgbClr val="84182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6" name="Rectangle 278"/>
              <p:cNvSpPr>
                <a:spLocks noChangeArrowheads="1"/>
              </p:cNvSpPr>
              <p:nvPr/>
            </p:nvSpPr>
            <p:spPr bwMode="auto">
              <a:xfrm>
                <a:off x="4585" y="1558"/>
                <a:ext cx="18" cy="1"/>
              </a:xfrm>
              <a:prstGeom prst="rect">
                <a:avLst/>
              </a:prstGeom>
              <a:solidFill>
                <a:srgbClr val="84182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7" name="Rectangle 279"/>
              <p:cNvSpPr>
                <a:spLocks noChangeArrowheads="1"/>
              </p:cNvSpPr>
              <p:nvPr/>
            </p:nvSpPr>
            <p:spPr bwMode="auto">
              <a:xfrm>
                <a:off x="4585" y="1529"/>
                <a:ext cx="2" cy="27"/>
              </a:xfrm>
              <a:prstGeom prst="rect">
                <a:avLst/>
              </a:prstGeom>
              <a:solidFill>
                <a:srgbClr val="84171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8" name="Rectangle 280"/>
              <p:cNvSpPr>
                <a:spLocks noChangeArrowheads="1"/>
              </p:cNvSpPr>
              <p:nvPr/>
            </p:nvSpPr>
            <p:spPr bwMode="auto">
              <a:xfrm>
                <a:off x="4588" y="1532"/>
                <a:ext cx="12" cy="2"/>
              </a:xfrm>
              <a:prstGeom prst="rect">
                <a:avLst/>
              </a:prstGeom>
              <a:solidFill>
                <a:srgbClr val="82121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39" name="Rectangle 281"/>
              <p:cNvSpPr>
                <a:spLocks noChangeArrowheads="1"/>
              </p:cNvSpPr>
              <p:nvPr/>
            </p:nvSpPr>
            <p:spPr bwMode="auto">
              <a:xfrm>
                <a:off x="4588" y="1551"/>
                <a:ext cx="12" cy="2"/>
              </a:xfrm>
              <a:prstGeom prst="rect">
                <a:avLst/>
              </a:prstGeom>
              <a:solidFill>
                <a:srgbClr val="82121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0" name="Rectangle 282"/>
              <p:cNvSpPr>
                <a:spLocks noChangeArrowheads="1"/>
              </p:cNvSpPr>
              <p:nvPr/>
            </p:nvSpPr>
            <p:spPr bwMode="auto">
              <a:xfrm>
                <a:off x="4598" y="1535"/>
                <a:ext cx="2" cy="15"/>
              </a:xfrm>
              <a:prstGeom prst="rect">
                <a:avLst/>
              </a:prstGeom>
              <a:solidFill>
                <a:srgbClr val="810F1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1" name="Rectangle 283"/>
              <p:cNvSpPr>
                <a:spLocks noChangeArrowheads="1"/>
              </p:cNvSpPr>
              <p:nvPr/>
            </p:nvSpPr>
            <p:spPr bwMode="auto">
              <a:xfrm>
                <a:off x="4590" y="1538"/>
                <a:ext cx="2" cy="9"/>
              </a:xfrm>
              <a:prstGeom prst="rect">
                <a:avLst/>
              </a:prstGeom>
              <a:solidFill>
                <a:srgbClr val="810B0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2" name="Rectangle 284"/>
              <p:cNvSpPr>
                <a:spLocks noChangeArrowheads="1"/>
              </p:cNvSpPr>
              <p:nvPr/>
            </p:nvSpPr>
            <p:spPr bwMode="auto">
              <a:xfrm>
                <a:off x="4592" y="1538"/>
                <a:ext cx="4" cy="2"/>
              </a:xfrm>
              <a:prstGeom prst="rect">
                <a:avLst/>
              </a:prstGeom>
              <a:solidFill>
                <a:srgbClr val="80090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3" name="Rectangle 285"/>
              <p:cNvSpPr>
                <a:spLocks noChangeArrowheads="1"/>
              </p:cNvSpPr>
              <p:nvPr/>
            </p:nvSpPr>
            <p:spPr bwMode="auto">
              <a:xfrm>
                <a:off x="4592" y="1545"/>
                <a:ext cx="4" cy="2"/>
              </a:xfrm>
              <a:prstGeom prst="rect">
                <a:avLst/>
              </a:prstGeom>
              <a:solidFill>
                <a:srgbClr val="80090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4" name="Rectangle 286"/>
              <p:cNvSpPr>
                <a:spLocks noChangeArrowheads="1"/>
              </p:cNvSpPr>
              <p:nvPr/>
            </p:nvSpPr>
            <p:spPr bwMode="auto">
              <a:xfrm>
                <a:off x="4741" y="818"/>
                <a:ext cx="36" cy="1005"/>
              </a:xfrm>
              <a:prstGeom prst="rect">
                <a:avLst/>
              </a:prstGeom>
              <a:solidFill>
                <a:srgbClr val="FFFFFF"/>
              </a:solidFill>
              <a:ln w="222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5" name="Rectangle 287"/>
              <p:cNvSpPr>
                <a:spLocks noChangeArrowheads="1"/>
              </p:cNvSpPr>
              <p:nvPr/>
            </p:nvSpPr>
            <p:spPr bwMode="auto">
              <a:xfrm>
                <a:off x="4442" y="1532"/>
                <a:ext cx="289" cy="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46" name="Rectangle 288"/>
              <p:cNvSpPr>
                <a:spLocks noChangeArrowheads="1"/>
              </p:cNvSpPr>
              <p:nvPr/>
            </p:nvSpPr>
            <p:spPr bwMode="auto">
              <a:xfrm>
                <a:off x="4462" y="1540"/>
                <a:ext cx="80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UO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7" name="Rectangle 289"/>
              <p:cNvSpPr>
                <a:spLocks noChangeArrowheads="1"/>
              </p:cNvSpPr>
              <p:nvPr/>
            </p:nvSpPr>
            <p:spPr bwMode="auto">
              <a:xfrm>
                <a:off x="4541" y="1564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8" name="Rectangle 290"/>
              <p:cNvSpPr>
                <a:spLocks noChangeArrowheads="1"/>
              </p:cNvSpPr>
              <p:nvPr/>
            </p:nvSpPr>
            <p:spPr bwMode="auto">
              <a:xfrm>
                <a:off x="4556" y="1540"/>
                <a:ext cx="135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+PuO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9" name="Rectangle 291"/>
              <p:cNvSpPr>
                <a:spLocks noChangeArrowheads="1"/>
              </p:cNvSpPr>
              <p:nvPr/>
            </p:nvSpPr>
            <p:spPr bwMode="auto">
              <a:xfrm>
                <a:off x="4694" y="1564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0" name="Rectangle 292"/>
              <p:cNvSpPr>
                <a:spLocks noChangeArrowheads="1"/>
              </p:cNvSpPr>
              <p:nvPr/>
            </p:nvSpPr>
            <p:spPr bwMode="auto">
              <a:xfrm>
                <a:off x="4711" y="1540"/>
                <a:ext cx="13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1" name="Oval 293"/>
              <p:cNvSpPr>
                <a:spLocks noChangeArrowheads="1"/>
              </p:cNvSpPr>
              <p:nvPr/>
            </p:nvSpPr>
            <p:spPr bwMode="auto">
              <a:xfrm>
                <a:off x="4917" y="1079"/>
                <a:ext cx="165" cy="157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2" name="Freeform 294"/>
              <p:cNvSpPr>
                <a:spLocks/>
              </p:cNvSpPr>
              <p:nvPr/>
            </p:nvSpPr>
            <p:spPr bwMode="auto">
              <a:xfrm>
                <a:off x="4958" y="1151"/>
                <a:ext cx="83" cy="15"/>
              </a:xfrm>
              <a:custGeom>
                <a:avLst/>
                <a:gdLst>
                  <a:gd name="T0" fmla="*/ 0 w 166"/>
                  <a:gd name="T1" fmla="*/ 0 h 29"/>
                  <a:gd name="T2" fmla="*/ 0 w 166"/>
                  <a:gd name="T3" fmla="*/ 28 h 29"/>
                  <a:gd name="T4" fmla="*/ 166 w 166"/>
                  <a:gd name="T5" fmla="*/ 29 h 29"/>
                  <a:gd name="T6" fmla="*/ 166 w 166"/>
                  <a:gd name="T7" fmla="*/ 2 h 29"/>
                  <a:gd name="T8" fmla="*/ 0 w 166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6"/>
                  <a:gd name="T16" fmla="*/ 0 h 29"/>
                  <a:gd name="T17" fmla="*/ 166 w 166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6" h="29">
                    <a:moveTo>
                      <a:pt x="0" y="0"/>
                    </a:moveTo>
                    <a:lnTo>
                      <a:pt x="0" y="28"/>
                    </a:lnTo>
                    <a:lnTo>
                      <a:pt x="166" y="29"/>
                    </a:lnTo>
                    <a:lnTo>
                      <a:pt x="16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295"/>
              <p:cNvSpPr>
                <a:spLocks/>
              </p:cNvSpPr>
              <p:nvPr/>
            </p:nvSpPr>
            <p:spPr bwMode="auto">
              <a:xfrm>
                <a:off x="4993" y="1118"/>
                <a:ext cx="15" cy="80"/>
              </a:xfrm>
              <a:custGeom>
                <a:avLst/>
                <a:gdLst>
                  <a:gd name="T0" fmla="*/ 27 w 29"/>
                  <a:gd name="T1" fmla="*/ 0 h 160"/>
                  <a:gd name="T2" fmla="*/ 0 w 29"/>
                  <a:gd name="T3" fmla="*/ 0 h 160"/>
                  <a:gd name="T4" fmla="*/ 2 w 29"/>
                  <a:gd name="T5" fmla="*/ 160 h 160"/>
                  <a:gd name="T6" fmla="*/ 29 w 29"/>
                  <a:gd name="T7" fmla="*/ 160 h 160"/>
                  <a:gd name="T8" fmla="*/ 27 w 29"/>
                  <a:gd name="T9" fmla="*/ 0 h 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160"/>
                  <a:gd name="T17" fmla="*/ 29 w 29"/>
                  <a:gd name="T18" fmla="*/ 160 h 1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160">
                    <a:moveTo>
                      <a:pt x="27" y="0"/>
                    </a:moveTo>
                    <a:lnTo>
                      <a:pt x="0" y="0"/>
                    </a:lnTo>
                    <a:lnTo>
                      <a:pt x="2" y="160"/>
                    </a:lnTo>
                    <a:lnTo>
                      <a:pt x="29" y="16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Oval 296"/>
              <p:cNvSpPr>
                <a:spLocks noChangeArrowheads="1"/>
              </p:cNvSpPr>
              <p:nvPr/>
            </p:nvSpPr>
            <p:spPr bwMode="auto">
              <a:xfrm>
                <a:off x="4359" y="843"/>
                <a:ext cx="179" cy="15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5" name="Rectangle 297"/>
              <p:cNvSpPr>
                <a:spLocks noChangeArrowheads="1"/>
              </p:cNvSpPr>
              <p:nvPr/>
            </p:nvSpPr>
            <p:spPr bwMode="auto">
              <a:xfrm>
                <a:off x="4401" y="915"/>
                <a:ext cx="103" cy="14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6" name="Rectangle 298"/>
              <p:cNvSpPr>
                <a:spLocks noChangeArrowheads="1"/>
              </p:cNvSpPr>
              <p:nvPr/>
            </p:nvSpPr>
            <p:spPr bwMode="auto">
              <a:xfrm>
                <a:off x="4339" y="1414"/>
                <a:ext cx="165" cy="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57" name="Rectangle 299"/>
              <p:cNvSpPr>
                <a:spLocks noChangeArrowheads="1"/>
              </p:cNvSpPr>
              <p:nvPr/>
            </p:nvSpPr>
            <p:spPr bwMode="auto">
              <a:xfrm>
                <a:off x="4355" y="1423"/>
                <a:ext cx="80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UO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8" name="Rectangle 300"/>
              <p:cNvSpPr>
                <a:spLocks noChangeArrowheads="1"/>
              </p:cNvSpPr>
              <p:nvPr/>
            </p:nvSpPr>
            <p:spPr bwMode="auto">
              <a:xfrm>
                <a:off x="4434" y="1446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9" name="Rectangle 301"/>
              <p:cNvSpPr>
                <a:spLocks noChangeArrowheads="1"/>
              </p:cNvSpPr>
              <p:nvPr/>
            </p:nvSpPr>
            <p:spPr bwMode="auto">
              <a:xfrm>
                <a:off x="4449" y="1416"/>
                <a:ext cx="33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2+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0" name="Rectangle 302"/>
              <p:cNvSpPr>
                <a:spLocks noChangeArrowheads="1"/>
              </p:cNvSpPr>
              <p:nvPr/>
            </p:nvSpPr>
            <p:spPr bwMode="auto">
              <a:xfrm>
                <a:off x="4485" y="1423"/>
                <a:ext cx="13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1" name="Rectangle 303"/>
              <p:cNvSpPr>
                <a:spLocks noChangeArrowheads="1"/>
              </p:cNvSpPr>
              <p:nvPr/>
            </p:nvSpPr>
            <p:spPr bwMode="auto">
              <a:xfrm>
                <a:off x="4359" y="1748"/>
                <a:ext cx="186" cy="7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l-GR">
                  <a:solidFill>
                    <a:prstClr val="black"/>
                  </a:solidFill>
                  <a:latin typeface="Constantia" pitchFamily="18" charset="0"/>
                </a:endParaRPr>
              </a:p>
            </p:txBody>
          </p:sp>
          <p:sp>
            <p:nvSpPr>
              <p:cNvPr id="62" name="Rectangle 304"/>
              <p:cNvSpPr>
                <a:spLocks noChangeArrowheads="1"/>
              </p:cNvSpPr>
              <p:nvPr/>
            </p:nvSpPr>
            <p:spPr bwMode="auto">
              <a:xfrm>
                <a:off x="4373" y="1756"/>
                <a:ext cx="104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PuO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" name="Rectangle 305"/>
              <p:cNvSpPr>
                <a:spLocks noChangeArrowheads="1"/>
              </p:cNvSpPr>
              <p:nvPr/>
            </p:nvSpPr>
            <p:spPr bwMode="auto">
              <a:xfrm>
                <a:off x="4478" y="1781"/>
                <a:ext cx="15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4" name="Rectangle 306"/>
              <p:cNvSpPr>
                <a:spLocks noChangeArrowheads="1"/>
              </p:cNvSpPr>
              <p:nvPr/>
            </p:nvSpPr>
            <p:spPr bwMode="auto">
              <a:xfrm>
                <a:off x="4495" y="1749"/>
                <a:ext cx="33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400" b="1">
                    <a:solidFill>
                      <a:srgbClr val="000000"/>
                    </a:solidFill>
                    <a:latin typeface="Times New Roman" pitchFamily="18" charset="0"/>
                  </a:rPr>
                  <a:t>2+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5" name="Rectangle 307"/>
              <p:cNvSpPr>
                <a:spLocks noChangeArrowheads="1"/>
              </p:cNvSpPr>
              <p:nvPr/>
            </p:nvSpPr>
            <p:spPr bwMode="auto">
              <a:xfrm>
                <a:off x="4531" y="1756"/>
                <a:ext cx="13" cy="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700" b="1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ru-RU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6" name="Freeform 308"/>
              <p:cNvSpPr>
                <a:spLocks/>
              </p:cNvSpPr>
              <p:nvPr/>
            </p:nvSpPr>
            <p:spPr bwMode="auto">
              <a:xfrm>
                <a:off x="4415" y="1686"/>
                <a:ext cx="55" cy="85"/>
              </a:xfrm>
              <a:custGeom>
                <a:avLst/>
                <a:gdLst>
                  <a:gd name="T0" fmla="*/ 0 w 109"/>
                  <a:gd name="T1" fmla="*/ 157 h 170"/>
                  <a:gd name="T2" fmla="*/ 24 w 109"/>
                  <a:gd name="T3" fmla="*/ 170 h 170"/>
                  <a:gd name="T4" fmla="*/ 109 w 109"/>
                  <a:gd name="T5" fmla="*/ 13 h 170"/>
                  <a:gd name="T6" fmla="*/ 85 w 109"/>
                  <a:gd name="T7" fmla="*/ 0 h 170"/>
                  <a:gd name="T8" fmla="*/ 0 w 109"/>
                  <a:gd name="T9" fmla="*/ 157 h 1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"/>
                  <a:gd name="T16" fmla="*/ 0 h 170"/>
                  <a:gd name="T17" fmla="*/ 109 w 109"/>
                  <a:gd name="T18" fmla="*/ 170 h 1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" h="170">
                    <a:moveTo>
                      <a:pt x="0" y="157"/>
                    </a:moveTo>
                    <a:lnTo>
                      <a:pt x="24" y="170"/>
                    </a:lnTo>
                    <a:lnTo>
                      <a:pt x="109" y="13"/>
                    </a:lnTo>
                    <a:lnTo>
                      <a:pt x="85" y="0"/>
                    </a:lnTo>
                    <a:lnTo>
                      <a:pt x="0" y="1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309"/>
              <p:cNvSpPr>
                <a:spLocks/>
              </p:cNvSpPr>
              <p:nvPr/>
            </p:nvSpPr>
            <p:spPr bwMode="auto">
              <a:xfrm>
                <a:off x="4441" y="1650"/>
                <a:ext cx="43" cy="53"/>
              </a:xfrm>
              <a:custGeom>
                <a:avLst/>
                <a:gdLst>
                  <a:gd name="T0" fmla="*/ 84 w 85"/>
                  <a:gd name="T1" fmla="*/ 106 h 106"/>
                  <a:gd name="T2" fmla="*/ 85 w 85"/>
                  <a:gd name="T3" fmla="*/ 0 h 106"/>
                  <a:gd name="T4" fmla="*/ 0 w 85"/>
                  <a:gd name="T5" fmla="*/ 61 h 106"/>
                  <a:gd name="T6" fmla="*/ 84 w 85"/>
                  <a:gd name="T7" fmla="*/ 106 h 10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"/>
                  <a:gd name="T13" fmla="*/ 0 h 106"/>
                  <a:gd name="T14" fmla="*/ 85 w 85"/>
                  <a:gd name="T15" fmla="*/ 106 h 10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" h="106">
                    <a:moveTo>
                      <a:pt x="84" y="106"/>
                    </a:moveTo>
                    <a:lnTo>
                      <a:pt x="85" y="0"/>
                    </a:lnTo>
                    <a:lnTo>
                      <a:pt x="0" y="61"/>
                    </a:lnTo>
                    <a:lnTo>
                      <a:pt x="84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310"/>
              <p:cNvSpPr>
                <a:spLocks/>
              </p:cNvSpPr>
              <p:nvPr/>
            </p:nvSpPr>
            <p:spPr bwMode="auto">
              <a:xfrm>
                <a:off x="4377" y="1485"/>
                <a:ext cx="67" cy="37"/>
              </a:xfrm>
              <a:custGeom>
                <a:avLst/>
                <a:gdLst>
                  <a:gd name="T0" fmla="*/ 10 w 134"/>
                  <a:gd name="T1" fmla="*/ 0 h 72"/>
                  <a:gd name="T2" fmla="*/ 0 w 134"/>
                  <a:gd name="T3" fmla="*/ 25 h 72"/>
                  <a:gd name="T4" fmla="*/ 124 w 134"/>
                  <a:gd name="T5" fmla="*/ 72 h 72"/>
                  <a:gd name="T6" fmla="*/ 134 w 134"/>
                  <a:gd name="T7" fmla="*/ 46 h 72"/>
                  <a:gd name="T8" fmla="*/ 10 w 134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72"/>
                  <a:gd name="T17" fmla="*/ 134 w 134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72">
                    <a:moveTo>
                      <a:pt x="10" y="0"/>
                    </a:moveTo>
                    <a:lnTo>
                      <a:pt x="0" y="25"/>
                    </a:lnTo>
                    <a:lnTo>
                      <a:pt x="124" y="72"/>
                    </a:lnTo>
                    <a:lnTo>
                      <a:pt x="134" y="4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311"/>
              <p:cNvSpPr>
                <a:spLocks/>
              </p:cNvSpPr>
              <p:nvPr/>
            </p:nvSpPr>
            <p:spPr bwMode="auto">
              <a:xfrm>
                <a:off x="4432" y="1493"/>
                <a:ext cx="52" cy="45"/>
              </a:xfrm>
              <a:custGeom>
                <a:avLst/>
                <a:gdLst>
                  <a:gd name="T0" fmla="*/ 0 w 103"/>
                  <a:gd name="T1" fmla="*/ 88 h 88"/>
                  <a:gd name="T2" fmla="*/ 103 w 103"/>
                  <a:gd name="T3" fmla="*/ 77 h 88"/>
                  <a:gd name="T4" fmla="*/ 34 w 103"/>
                  <a:gd name="T5" fmla="*/ 0 h 88"/>
                  <a:gd name="T6" fmla="*/ 0 w 103"/>
                  <a:gd name="T7" fmla="*/ 88 h 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"/>
                  <a:gd name="T13" fmla="*/ 0 h 88"/>
                  <a:gd name="T14" fmla="*/ 103 w 103"/>
                  <a:gd name="T15" fmla="*/ 88 h 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" h="88">
                    <a:moveTo>
                      <a:pt x="0" y="88"/>
                    </a:moveTo>
                    <a:lnTo>
                      <a:pt x="103" y="77"/>
                    </a:lnTo>
                    <a:lnTo>
                      <a:pt x="34" y="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1270" name="Picture 319" descr="Zicl_P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57" y="1032579"/>
            <a:ext cx="2335213" cy="1063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71" name="Rectangle 1270"/>
          <p:cNvSpPr/>
          <p:nvPr/>
        </p:nvSpPr>
        <p:spPr>
          <a:xfrm>
            <a:off x="5400092" y="915570"/>
            <a:ext cx="1980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CCFFCC"/>
                </a:solidFill>
                <a:cs typeface="Times New Roman" pitchFamily="18" charset="0"/>
              </a:rPr>
              <a:t>Technology of </a:t>
            </a:r>
            <a:r>
              <a:rPr lang="en-US" err="1">
                <a:solidFill>
                  <a:srgbClr val="CCFFCC"/>
                </a:solidFill>
                <a:cs typeface="Times New Roman" pitchFamily="18" charset="0"/>
              </a:rPr>
              <a:t>pyrochemical</a:t>
            </a:r>
            <a:r>
              <a:rPr lang="en-US">
                <a:solidFill>
                  <a:srgbClr val="CCFFCC"/>
                </a:solidFill>
                <a:cs typeface="Times New Roman" pitchFamily="18" charset="0"/>
              </a:rPr>
              <a:t> reprocessing of fuel</a:t>
            </a:r>
            <a:r>
              <a:rPr lang="en-US" sz="1600">
                <a:solidFill>
                  <a:srgbClr val="CCFFCC"/>
                </a:solidFill>
                <a:cs typeface="Times New Roman" pitchFamily="18" charset="0"/>
              </a:rPr>
              <a:t> </a:t>
            </a:r>
            <a:endParaRPr lang="ru-RU" sz="1600">
              <a:solidFill>
                <a:srgbClr val="CCFFCC"/>
              </a:solidFill>
              <a:cs typeface="Times New Roman" pitchFamily="18" charset="0"/>
            </a:endParaRPr>
          </a:p>
        </p:txBody>
      </p:sp>
      <p:sp>
        <p:nvSpPr>
          <p:cNvPr id="1272" name="Rectangle 1271"/>
          <p:cNvSpPr/>
          <p:nvPr/>
        </p:nvSpPr>
        <p:spPr>
          <a:xfrm>
            <a:off x="5868144" y="2307528"/>
            <a:ext cx="1836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CCFFCC"/>
                </a:solidFill>
              </a:rPr>
              <a:t>Technologies of fast reactors </a:t>
            </a:r>
            <a:br>
              <a:rPr lang="en-US">
                <a:solidFill>
                  <a:srgbClr val="CCFFCC"/>
                </a:solidFill>
              </a:rPr>
            </a:br>
            <a:r>
              <a:rPr lang="en-US">
                <a:solidFill>
                  <a:srgbClr val="CCFFCC"/>
                </a:solidFill>
              </a:rPr>
              <a:t>with lead-bismuth coolant</a:t>
            </a:r>
            <a:endParaRPr lang="ru-RU">
              <a:solidFill>
                <a:srgbClr val="CCFFCC"/>
              </a:solidFill>
            </a:endParaRPr>
          </a:p>
        </p:txBody>
      </p:sp>
      <p:sp>
        <p:nvSpPr>
          <p:cNvPr id="1273" name="Rectangle 1272"/>
          <p:cNvSpPr/>
          <p:nvPr/>
        </p:nvSpPr>
        <p:spPr>
          <a:xfrm>
            <a:off x="2375756" y="1059582"/>
            <a:ext cx="1476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CCFFCC"/>
                </a:solidFill>
              </a:rPr>
              <a:t>High power accelerators technology</a:t>
            </a:r>
            <a:endParaRPr lang="ru-RU">
              <a:solidFill>
                <a:srgbClr val="CCFFCC"/>
              </a:solidFill>
            </a:endParaRPr>
          </a:p>
        </p:txBody>
      </p:sp>
      <p:sp>
        <p:nvSpPr>
          <p:cNvPr id="1274" name="Rectangle 1273"/>
          <p:cNvSpPr/>
          <p:nvPr/>
        </p:nvSpPr>
        <p:spPr>
          <a:xfrm>
            <a:off x="2195736" y="3808660"/>
            <a:ext cx="17641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CCFFCC"/>
                </a:solidFill>
              </a:rPr>
              <a:t>Liquid metal targets technology</a:t>
            </a:r>
            <a:endParaRPr lang="ru-RU">
              <a:solidFill>
                <a:srgbClr val="CCFFCC"/>
              </a:solidFill>
            </a:endParaRPr>
          </a:p>
        </p:txBody>
      </p:sp>
      <p:pic>
        <p:nvPicPr>
          <p:cNvPr id="12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43" y="2867026"/>
            <a:ext cx="1493837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76" name="Picture 1275" descr="submarine-react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9128" y="708543"/>
            <a:ext cx="1905000" cy="3486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77" name="Picture 12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614" y="2392574"/>
            <a:ext cx="1003106" cy="2666556"/>
          </a:xfrm>
          <a:prstGeom prst="rect">
            <a:avLst/>
          </a:prstGeom>
        </p:spPr>
      </p:pic>
      <p:pic>
        <p:nvPicPr>
          <p:cNvPr id="1279" name="Picture 127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12" y="-83046"/>
            <a:ext cx="1566298" cy="117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7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66700"/>
            <a:ext cx="7543800" cy="576858"/>
          </a:xfrm>
        </p:spPr>
        <p:txBody>
          <a:bodyPr>
            <a:normAutofit fontScale="90000"/>
          </a:bodyPr>
          <a:lstStyle/>
          <a:p>
            <a:r>
              <a:rPr lang="fr-CH" b="1" smtClean="0">
                <a:solidFill>
                  <a:srgbClr val="00B050"/>
                </a:solidFill>
              </a:rPr>
              <a:t>Lead </a:t>
            </a:r>
            <a:r>
              <a:rPr lang="fr-CH" b="1" err="1" smtClean="0">
                <a:solidFill>
                  <a:srgbClr val="00B050"/>
                </a:solidFill>
              </a:rPr>
              <a:t>cooled</a:t>
            </a:r>
            <a:r>
              <a:rPr lang="fr-CH" b="1" smtClean="0">
                <a:solidFill>
                  <a:srgbClr val="00B050"/>
                </a:solidFill>
              </a:rPr>
              <a:t> </a:t>
            </a:r>
            <a:r>
              <a:rPr lang="fr-CH" b="1" err="1" smtClean="0">
                <a:solidFill>
                  <a:srgbClr val="00B050"/>
                </a:solidFill>
              </a:rPr>
              <a:t>sub-critical</a:t>
            </a:r>
            <a:r>
              <a:rPr lang="fr-CH" b="1">
                <a:solidFill>
                  <a:srgbClr val="00B050"/>
                </a:solidFill>
              </a:rPr>
              <a:t> </a:t>
            </a:r>
            <a:r>
              <a:rPr lang="fr-CH" b="1" err="1" smtClean="0">
                <a:solidFill>
                  <a:srgbClr val="00B050"/>
                </a:solidFill>
              </a:rPr>
              <a:t>reactors</a:t>
            </a:r>
            <a:endParaRPr lang="fr-CH" b="1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5" y="869797"/>
            <a:ext cx="4896545" cy="4128621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mtClean="0"/>
              <a:t>We support the efforts for the development of molten lead or lead-bismuth eutectic as coolant. Excellent thermodynamic properties with low-pressure, chemically stable liquids.</a:t>
            </a:r>
          </a:p>
          <a:p>
            <a:pPr lvl="1"/>
            <a:r>
              <a:rPr lang="en-GB"/>
              <a:t>T</a:t>
            </a:r>
            <a:r>
              <a:rPr lang="en-GB" smtClean="0"/>
              <a:t>he SVBR-100 reactor(</a:t>
            </a:r>
            <a:r>
              <a:rPr lang="en-GB" err="1" smtClean="0"/>
              <a:t>Pb</a:t>
            </a:r>
            <a:r>
              <a:rPr lang="en-GB" smtClean="0"/>
              <a:t>-Bi cooling) was in development in Russia, now in China</a:t>
            </a:r>
          </a:p>
          <a:p>
            <a:pPr lvl="1"/>
            <a:r>
              <a:rPr lang="en-US"/>
              <a:t>The  </a:t>
            </a:r>
            <a:r>
              <a:rPr lang="en-US" smtClean="0"/>
              <a:t>BREST-OD-300 </a:t>
            </a:r>
            <a:r>
              <a:rPr lang="en-US"/>
              <a:t>reactor (</a:t>
            </a:r>
            <a:r>
              <a:rPr lang="en-US" err="1"/>
              <a:t>Pb</a:t>
            </a:r>
            <a:r>
              <a:rPr lang="en-US"/>
              <a:t>-cooling) </a:t>
            </a:r>
            <a:r>
              <a:rPr lang="en-US" smtClean="0"/>
              <a:t>in Russia. More experiments </a:t>
            </a:r>
            <a:r>
              <a:rPr lang="en-US"/>
              <a:t>and tests are </a:t>
            </a:r>
            <a:r>
              <a:rPr lang="en-US" smtClean="0"/>
              <a:t>required </a:t>
            </a:r>
            <a:r>
              <a:rPr lang="en-US"/>
              <a:t>from regulatory </a:t>
            </a:r>
            <a:r>
              <a:rPr lang="en-US" smtClean="0"/>
              <a:t>authorities.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mtClean="0"/>
              <a:t>Reference designs, apart </a:t>
            </a:r>
            <a:r>
              <a:rPr lang="en-GB"/>
              <a:t>from the necessary modifications required by the positioning of </a:t>
            </a:r>
            <a:r>
              <a:rPr lang="en-GB" smtClean="0"/>
              <a:t>a lead-bismuth target.</a:t>
            </a:r>
            <a:endParaRPr lang="en-GB"/>
          </a:p>
          <a:p>
            <a:endParaRPr lang="en-GB"/>
          </a:p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57A9A-6EED-4333-8550-F3A95529ABF3}" type="slidenum">
              <a:rPr lang="en-US" smtClean="0"/>
              <a:t>31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436096" y="4400581"/>
            <a:ext cx="370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Reactor </a:t>
            </a:r>
            <a:r>
              <a:rPr lang="en-GB" err="1" smtClean="0"/>
              <a:t>monobloc</a:t>
            </a:r>
            <a:r>
              <a:rPr lang="en-GB" smtClean="0"/>
              <a:t> vessel of SVBR-100</a:t>
            </a:r>
            <a:endParaRPr lang="fr-CH"/>
          </a:p>
        </p:txBody>
      </p:sp>
      <p:sp>
        <p:nvSpPr>
          <p:cNvPr id="11" name="TextBox 10"/>
          <p:cNvSpPr txBox="1"/>
          <p:nvPr/>
        </p:nvSpPr>
        <p:spPr>
          <a:xfrm>
            <a:off x="4864583" y="4434117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smtClean="0"/>
              <a:t>.</a:t>
            </a:r>
            <a:endParaRPr lang="fr-CH" i="1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926" y="869797"/>
            <a:ext cx="3244097" cy="353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24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Fuel element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IBR-2M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28" y="1215108"/>
            <a:ext cx="3246866" cy="340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25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868" y="0"/>
            <a:ext cx="3761421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29522" y="4082219"/>
            <a:ext cx="2862707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i="1" smtClean="0"/>
              <a:t>World consumption of fossil fuels</a:t>
            </a:r>
          </a:p>
          <a:p>
            <a:r>
              <a:rPr lang="en-US" sz="1400" b="1" i="1" smtClean="0"/>
              <a:t>coal + oil + gas = 85% of total (2018)</a:t>
            </a:r>
            <a:endParaRPr lang="en-US" sz="1400" b="1" i="1"/>
          </a:p>
        </p:txBody>
      </p:sp>
      <p:sp>
        <p:nvSpPr>
          <p:cNvPr id="7" name="TextBox 6"/>
          <p:cNvSpPr txBox="1"/>
          <p:nvPr/>
        </p:nvSpPr>
        <p:spPr>
          <a:xfrm>
            <a:off x="5791865" y="4586742"/>
            <a:ext cx="1598627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600"/>
              <a:t>BP S</a:t>
            </a:r>
            <a:r>
              <a:rPr lang="en-GB" sz="600" smtClean="0"/>
              <a:t>tatistical </a:t>
            </a:r>
            <a:r>
              <a:rPr lang="en-GB" sz="600"/>
              <a:t>R</a:t>
            </a:r>
            <a:r>
              <a:rPr lang="en-GB" sz="600" smtClean="0"/>
              <a:t>eview of </a:t>
            </a:r>
            <a:r>
              <a:rPr lang="en-GB" sz="600"/>
              <a:t>W</a:t>
            </a:r>
            <a:r>
              <a:rPr lang="en-GB" sz="600" smtClean="0"/>
              <a:t>orld </a:t>
            </a:r>
            <a:r>
              <a:rPr lang="en-GB" sz="600"/>
              <a:t>E</a:t>
            </a:r>
            <a:r>
              <a:rPr lang="en-GB" sz="600" smtClean="0"/>
              <a:t>nergy 2018</a:t>
            </a:r>
            <a:endParaRPr lang="en-GB" sz="60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56374"/>
            <a:ext cx="4708733" cy="1965533"/>
          </a:xfrm>
        </p:spPr>
        <p:txBody>
          <a:bodyPr>
            <a:noAutofit/>
          </a:bodyPr>
          <a:lstStyle/>
          <a:p>
            <a:pPr algn="l"/>
            <a:r>
              <a:rPr lang="en-US" sz="3200" smtClean="0"/>
              <a:t>Kill 2 rabbits with 1 stone:</a:t>
            </a:r>
            <a:r>
              <a:rPr lang="en-US" sz="3200"/>
              <a:t/>
            </a:r>
            <a:br>
              <a:rPr lang="en-US" sz="3200"/>
            </a:br>
            <a:r>
              <a:rPr lang="en-US" sz="3200" smtClean="0"/>
              <a:t>	– Fight air pollution</a:t>
            </a:r>
            <a:br>
              <a:rPr lang="en-US" sz="3200" smtClean="0"/>
            </a:br>
            <a:r>
              <a:rPr lang="en-US" sz="3200"/>
              <a:t>	</a:t>
            </a:r>
            <a:r>
              <a:rPr lang="en-US" sz="3200" smtClean="0"/>
              <a:t>– Fight global warming</a:t>
            </a:r>
            <a:endParaRPr lang="en-US" sz="320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564848" y="4767263"/>
            <a:ext cx="2133600" cy="273844"/>
          </a:xfrm>
        </p:spPr>
        <p:txBody>
          <a:bodyPr/>
          <a:lstStyle/>
          <a:p>
            <a:fld id="{B4A7EC0F-5E31-6742-BECF-A1C9F759F67F}" type="slidenum">
              <a:rPr lang="en-US" smtClean="0"/>
              <a:t>33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53" y="1978402"/>
            <a:ext cx="3712436" cy="2476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79319" y="4558725"/>
            <a:ext cx="3206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smtClean="0">
                <a:solidFill>
                  <a:srgbClr val="FF0000"/>
                </a:solidFill>
              </a:rPr>
              <a:t>A huge challenge!</a:t>
            </a:r>
            <a:endParaRPr lang="en-GB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24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0976"/>
            <a:ext cx="8490857" cy="44405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6" y="954622"/>
            <a:ext cx="509452" cy="4865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12" y="4497379"/>
            <a:ext cx="996041" cy="269884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0772"/>
          </a:xfrm>
        </p:spPr>
        <p:txBody>
          <a:bodyPr>
            <a:noAutofit/>
          </a:bodyPr>
          <a:lstStyle/>
          <a:p>
            <a:r>
              <a:rPr lang="en-US" sz="3600" smtClean="0"/>
              <a:t>Technology from research in </a:t>
            </a:r>
            <a:r>
              <a:rPr lang="en-US" sz="3600"/>
              <a:t>p</a:t>
            </a:r>
            <a:r>
              <a:rPr lang="en-US" sz="3600" smtClean="0"/>
              <a:t>article physics</a:t>
            </a:r>
            <a:endParaRPr lang="en-US" sz="36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23" y="2034308"/>
            <a:ext cx="153865" cy="3799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8622" y="472606"/>
            <a:ext cx="265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(</a:t>
            </a:r>
            <a:r>
              <a:rPr lang="en-US" b="1" smtClean="0">
                <a:solidFill>
                  <a:srgbClr val="00B0F0"/>
                </a:solidFill>
              </a:rPr>
              <a:t>CERN, PSI, </a:t>
            </a:r>
            <a:r>
              <a:rPr lang="en-US" b="1" err="1" smtClean="0">
                <a:solidFill>
                  <a:srgbClr val="00B0F0"/>
                </a:solidFill>
              </a:rPr>
              <a:t>Fermilab</a:t>
            </a:r>
            <a:r>
              <a:rPr lang="en-US" b="1" smtClean="0">
                <a:solidFill>
                  <a:srgbClr val="00B0F0"/>
                </a:solidFill>
              </a:rPr>
              <a:t>, etc.</a:t>
            </a:r>
            <a:r>
              <a:rPr lang="en-US" smtClean="0"/>
              <a:t>)</a:t>
            </a:r>
            <a:endParaRPr lang="en-US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66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885" y="1310446"/>
            <a:ext cx="5557732" cy="36889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69889"/>
            <a:ext cx="9144000" cy="926049"/>
          </a:xfrm>
        </p:spPr>
        <p:txBody>
          <a:bodyPr>
            <a:normAutofit fontScale="90000"/>
          </a:bodyPr>
          <a:lstStyle/>
          <a:p>
            <a:r>
              <a:rPr lang="en-US" smtClean="0"/>
              <a:t>Destruction of nuclear waste: </a:t>
            </a:r>
            <a:br>
              <a:rPr lang="en-US" smtClean="0"/>
            </a:br>
            <a:r>
              <a:rPr lang="en-US" smtClean="0"/>
              <a:t>an alternative to long-term storage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76" y="2029163"/>
            <a:ext cx="3397060" cy="22515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81672" y="1471441"/>
            <a:ext cx="426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tx2">
                    <a:lumMod val="75000"/>
                  </a:schemeClr>
                </a:solidFill>
              </a:rPr>
              <a:t>Ingestion radiotoxicity of spent nuclear fuel</a:t>
            </a:r>
            <a:endParaRPr lang="en-US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13518" y="1726034"/>
            <a:ext cx="3075180" cy="281891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79562" y="1644495"/>
            <a:ext cx="2859684" cy="29645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763659" y="2546438"/>
            <a:ext cx="1167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C00000"/>
                </a:solidFill>
              </a:rPr>
              <a:t>150000 years</a:t>
            </a:r>
            <a:endParaRPr lang="en-US" sz="1400" b="1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8922" y="3176380"/>
            <a:ext cx="893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smtClean="0">
                <a:solidFill>
                  <a:srgbClr val="00B050"/>
                </a:solidFill>
              </a:rPr>
              <a:t>300 years</a:t>
            </a:r>
            <a:endParaRPr lang="en-US" sz="1400" b="1">
              <a:solidFill>
                <a:srgbClr val="00B05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012784" y="2804474"/>
            <a:ext cx="84841" cy="2073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593274" y="3097306"/>
            <a:ext cx="78811" cy="1538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36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" y="566061"/>
            <a:ext cx="9154886" cy="457744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094" y="4522809"/>
            <a:ext cx="265617" cy="19107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64126" y="4493386"/>
            <a:ext cx="1421131" cy="2499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/>
              <a:t>N</a:t>
            </a:r>
            <a:r>
              <a:rPr lang="en-US" sz="1000" smtClean="0"/>
              <a:t>o thorium information</a:t>
            </a:r>
            <a:endParaRPr lang="en-US" sz="10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1" y="2812916"/>
            <a:ext cx="1090561" cy="160902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6057"/>
          </a:xfrm>
        </p:spPr>
        <p:txBody>
          <a:bodyPr>
            <a:noAutofit/>
          </a:bodyPr>
          <a:lstStyle/>
          <a:p>
            <a:r>
              <a:rPr lang="en-US" sz="3200" b="1" smtClean="0"/>
              <a:t>Thorium</a:t>
            </a:r>
            <a:r>
              <a:rPr lang="en-US" sz="3200" smtClean="0"/>
              <a:t>: powering the planet for the next 2000 years</a:t>
            </a:r>
            <a:endParaRPr lang="en-US" sz="320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8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2" y="234050"/>
            <a:ext cx="9160806" cy="489857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2627542" y="2925541"/>
            <a:ext cx="0" cy="15841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241274" y="2493493"/>
            <a:ext cx="899798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smtClean="0"/>
              <a:t>2018</a:t>
            </a:r>
          </a:p>
          <a:p>
            <a:pPr algn="ctr"/>
            <a:r>
              <a:rPr lang="en-US" sz="1200" smtClean="0"/>
              <a:t>(3670 tons)</a:t>
            </a:r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3512027" y="4388718"/>
            <a:ext cx="537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smtClean="0"/>
              <a:t>Source N-21 – Based </a:t>
            </a:r>
            <a:r>
              <a:rPr lang="en-US" sz="800"/>
              <a:t>on historic data and </a:t>
            </a:r>
            <a:r>
              <a:rPr lang="en-US" sz="800" smtClean="0"/>
              <a:t>on </a:t>
            </a:r>
            <a:r>
              <a:rPr lang="en-US" sz="800"/>
              <a:t>committed/planned/under-construction and scheduled shutdown plans per </a:t>
            </a:r>
            <a:r>
              <a:rPr lang="en-US" sz="800" smtClean="0"/>
              <a:t>NPP</a:t>
            </a:r>
            <a:endParaRPr lang="en-US" sz="80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7298473" cy="674914"/>
          </a:xfrm>
        </p:spPr>
        <p:txBody>
          <a:bodyPr>
            <a:normAutofit/>
          </a:bodyPr>
          <a:lstStyle/>
          <a:p>
            <a:r>
              <a:rPr lang="en-US" sz="3200" smtClean="0"/>
              <a:t>Accumulation of long-lived nuclear waste</a:t>
            </a:r>
            <a:endParaRPr lang="en-US" sz="3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37</a:t>
            </a:fld>
            <a:endParaRPr lang="en-US"/>
          </a:p>
        </p:txBody>
      </p:sp>
      <p:pic>
        <p:nvPicPr>
          <p:cNvPr id="8" name="Picture 7" descr="Logo long transparent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744" y="92926"/>
            <a:ext cx="2447256" cy="48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EC0F-5E31-6742-BECF-A1C9F759F67F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850" y="0"/>
            <a:ext cx="2867615" cy="51435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1107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flipH="1">
            <a:off x="7041734" y="3688793"/>
            <a:ext cx="2102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mtClean="0"/>
              <a:t>98190 downloads on October 30th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40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11781</TotalTime>
  <Words>2782</Words>
  <Application>Microsoft Macintosh PowerPoint</Application>
  <PresentationFormat>On-screen Show (16:9)</PresentationFormat>
  <Paragraphs>511</Paragraphs>
  <Slides>38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Calibri</vt:lpstr>
      <vt:lpstr>Cambria Math</vt:lpstr>
      <vt:lpstr>Constantia</vt:lpstr>
      <vt:lpstr>Courier New</vt:lpstr>
      <vt:lpstr>ＭＳ 明朝</vt:lpstr>
      <vt:lpstr>Times New Roman</vt:lpstr>
      <vt:lpstr>Wingdings</vt:lpstr>
      <vt:lpstr>Arial</vt:lpstr>
      <vt:lpstr>Office Theme</vt:lpstr>
      <vt:lpstr>PowerPoint Presentation</vt:lpstr>
      <vt:lpstr>iThEC’s goals</vt:lpstr>
      <vt:lpstr>iThEC’s initiatives</vt:lpstr>
      <vt:lpstr>Political “climate” change</vt:lpstr>
      <vt:lpstr>PowerPoint Presentation</vt:lpstr>
      <vt:lpstr>Politicians</vt:lpstr>
      <vt:lpstr>Scientist’s responsibility</vt:lpstr>
      <vt:lpstr>iThEC’s strategy</vt:lpstr>
      <vt:lpstr>A Cyclotron for ADS</vt:lpstr>
      <vt:lpstr>CYCLADS: CYClotron for ADS </vt:lpstr>
      <vt:lpstr>EURATOM proposal</vt:lpstr>
      <vt:lpstr>Next step in ADS</vt:lpstr>
      <vt:lpstr>Existing infrastructure at Troitsk</vt:lpstr>
      <vt:lpstr>The linear accelerator at Troitsk</vt:lpstr>
      <vt:lpstr>Beam parameters</vt:lpstr>
      <vt:lpstr>Initial ADS proposal</vt:lpstr>
      <vt:lpstr>ADS @ INR Troitsk</vt:lpstr>
      <vt:lpstr>Initial target design</vt:lpstr>
      <vt:lpstr>Neutron spectrum out of target</vt:lpstr>
      <vt:lpstr>Alternative core concept</vt:lpstr>
      <vt:lpstr>Core simulation</vt:lpstr>
      <vt:lpstr>Achievable core power</vt:lpstr>
      <vt:lpstr>CONCLUSION</vt:lpstr>
      <vt:lpstr>RESERVE SLIDES</vt:lpstr>
      <vt:lpstr>Abstract</vt:lpstr>
      <vt:lpstr>Block diagram of the Troitsk LINAC</vt:lpstr>
      <vt:lpstr>Troitsk ADS Road Map</vt:lpstr>
      <vt:lpstr>Preliminary planning*</vt:lpstr>
      <vt:lpstr>PowerPoint Presentation</vt:lpstr>
      <vt:lpstr>PowerPoint Presentation</vt:lpstr>
      <vt:lpstr>Lead cooled sub-critical reactors</vt:lpstr>
      <vt:lpstr>Fuel element</vt:lpstr>
      <vt:lpstr>Kill 2 rabbits with 1 stone:  – Fight air pollution  – Fight global warming</vt:lpstr>
      <vt:lpstr>Technology from research in particle physics</vt:lpstr>
      <vt:lpstr>Destruction of nuclear waste:  an alternative to long-term storage</vt:lpstr>
      <vt:lpstr>Thorium: powering the planet for the next 2000 years</vt:lpstr>
      <vt:lpstr>Accumulation of long-lived nuclear waste</vt:lpstr>
      <vt:lpstr>PowerPoint Presentation</vt:lpstr>
    </vt:vector>
  </TitlesOfParts>
  <Company>wef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Mara Sandoval</dc:creator>
  <cp:lastModifiedBy>Jean-Pierre Revol</cp:lastModifiedBy>
  <cp:revision>555</cp:revision>
  <cp:lastPrinted>2019-11-01T09:20:06Z</cp:lastPrinted>
  <dcterms:created xsi:type="dcterms:W3CDTF">2016-06-14T09:55:35Z</dcterms:created>
  <dcterms:modified xsi:type="dcterms:W3CDTF">2019-11-06T11:08:48Z</dcterms:modified>
</cp:coreProperties>
</file>