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3" r:id="rId3"/>
    <p:sldId id="510" r:id="rId4"/>
    <p:sldId id="511" r:id="rId5"/>
    <p:sldId id="507" r:id="rId6"/>
    <p:sldId id="508" r:id="rId7"/>
    <p:sldId id="509" r:id="rId8"/>
    <p:sldId id="488" r:id="rId9"/>
    <p:sldId id="490" r:id="rId10"/>
    <p:sldId id="495" r:id="rId11"/>
    <p:sldId id="493" r:id="rId12"/>
    <p:sldId id="498" r:id="rId13"/>
    <p:sldId id="501" r:id="rId14"/>
    <p:sldId id="502" r:id="rId15"/>
    <p:sldId id="50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55" autoAdjust="0"/>
    <p:restoredTop sz="97540" autoAdjust="0"/>
  </p:normalViewPr>
  <p:slideViewPr>
    <p:cSldViewPr snapToGrid="0" snapToObjects="1">
      <p:cViewPr>
        <p:scale>
          <a:sx n="100" d="100"/>
          <a:sy n="100" d="100"/>
        </p:scale>
        <p:origin x="-2968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E81F1-0782-1A41-ADD5-89558C069057}" type="datetimeFigureOut">
              <a:rPr lang="en-US" smtClean="0"/>
              <a:t>6/13/16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D3776-2B29-2242-B517-0209821A676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707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EF522-C9A4-5E48-8E12-3343D476AA6B}" type="datetimeFigureOut">
              <a:rPr lang="en-US" smtClean="0"/>
              <a:t>6/13/16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4BB62-CBAB-A641-BBCD-295C84121F4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03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hyperlink" Target="http://www.gapminder.org/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FEDRE: 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Fondation européenne pour le développement durable des régions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BB62-CBAB-A641-BBCD-295C84121F49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392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Professor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Hans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Rosling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u="sng" dirty="0" smtClean="0">
                <a:hlinkClick r:id="rId3"/>
              </a:rPr>
              <a:t>www.gapminder.org</a:t>
            </a:r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dirty="0" smtClean="0"/>
              <a:t>11 billions inhabitants on the planet by 2100;</a:t>
            </a:r>
          </a:p>
          <a:p>
            <a:r>
              <a:rPr lang="en-GB" dirty="0" smtClean="0"/>
              <a:t>– 2 billion children</a:t>
            </a:r>
            <a:r>
              <a:rPr lang="en-GB" baseline="0" dirty="0" smtClean="0"/>
              <a:t> since 2000</a:t>
            </a:r>
          </a:p>
          <a:p>
            <a:r>
              <a:rPr lang="en-GB" baseline="0" dirty="0" smtClean="0"/>
              <a:t>– 3 billion people more just by filling up adult groups</a:t>
            </a:r>
          </a:p>
          <a:p>
            <a:r>
              <a:rPr lang="en-GB" baseline="0" dirty="0" smtClean="0"/>
              <a:t>– 1 billion because by 2100 people will live a bit longer</a:t>
            </a:r>
          </a:p>
          <a:p>
            <a:r>
              <a:rPr lang="en-GB" baseline="0" dirty="0" smtClean="0"/>
              <a:t>Africa multiplying by 4 by 2100!!</a:t>
            </a:r>
          </a:p>
          <a:p>
            <a:endParaRPr lang="en-GB" baseline="0" dirty="0" smtClean="0"/>
          </a:p>
          <a:p>
            <a:r>
              <a:rPr lang="en-GB" baseline="0" dirty="0" smtClean="0"/>
              <a:t>Not only fossil fuel  will progressively disappear but the overall energy consumption will have to increase by a spectacular factor!</a:t>
            </a:r>
          </a:p>
          <a:p>
            <a:r>
              <a:rPr lang="en-GB" baseline="0" dirty="0" smtClean="0"/>
              <a:t>+ 2% between 2012 and 2013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099F-A798-064E-8B75-50ED2DD7C2C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6034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According to Bloomberg New Energy Finance, Europe spent 600 billion Euros on renewable energies, from 2005 to 2013 (750 years of CERN budget!)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We do not pretend that thorium</a:t>
            </a:r>
            <a:r>
              <a:rPr lang="en-GB" sz="1200" baseline="0" dirty="0" smtClean="0"/>
              <a:t> is THE solution to the energy problem, but it has the potential  to make a significant contribution</a:t>
            </a:r>
            <a:endParaRPr lang="en-GB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Autumn 2011: 40 consecutive days with no wind in Germany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Fritz Vahrenholt, “The Neglected Sun”, published by Stacey International</a:t>
            </a:r>
          </a:p>
          <a:p>
            <a:endParaRPr lang="fr-FR" dirty="0" smtClean="0"/>
          </a:p>
          <a:p>
            <a:r>
              <a:rPr lang="fr-FR" dirty="0" err="1" smtClean="0"/>
              <a:t>Difficult</a:t>
            </a:r>
            <a:r>
              <a:rPr lang="fr-FR" dirty="0" smtClean="0"/>
              <a:t> to tell 1.1 B people to </a:t>
            </a:r>
            <a:r>
              <a:rPr lang="fr-FR" dirty="0" err="1" smtClean="0"/>
              <a:t>save</a:t>
            </a:r>
            <a:r>
              <a:rPr lang="fr-FR" dirty="0" smtClean="0"/>
              <a:t> </a:t>
            </a:r>
            <a:r>
              <a:rPr lang="fr-FR" dirty="0" err="1" smtClean="0"/>
              <a:t>energy</a:t>
            </a:r>
            <a:r>
              <a:rPr lang="fr-FR" dirty="0" smtClean="0"/>
              <a:t> and to not use </a:t>
            </a:r>
            <a:r>
              <a:rPr lang="fr-FR" dirty="0" err="1" smtClean="0"/>
              <a:t>coal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do not have </a:t>
            </a:r>
            <a:r>
              <a:rPr lang="fr-FR" dirty="0" err="1" smtClean="0"/>
              <a:t>electricity</a:t>
            </a:r>
            <a:r>
              <a:rPr lang="fr-FR" dirty="0" smtClean="0"/>
              <a:t>!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099F-A798-064E-8B75-50ED2DD7C2C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55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Mikhail </a:t>
            </a:r>
            <a:r>
              <a:rPr lang="en-GB" sz="1200" dirty="0" err="1" smtClean="0"/>
              <a:t>Kovalchuk</a:t>
            </a:r>
            <a:r>
              <a:rPr lang="en-GB" sz="1200" dirty="0" smtClean="0"/>
              <a:t>,</a:t>
            </a:r>
            <a:r>
              <a:rPr lang="en-GB" sz="1200" baseline="0" dirty="0" smtClean="0"/>
              <a:t> brother of Yuri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CSNS construction site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located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Dongguan, Guangdong province. It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about 85 km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Guangzhou and about 125 km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Hong Kong.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FASO :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Federal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Agency of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Scientific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Organisations of the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Russian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Federation</a:t>
            </a:r>
            <a:endParaRPr lang="en-GB" sz="1200" dirty="0" smtClean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BB62-CBAB-A641-BBCD-295C84121F4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559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ASG: Luca </a:t>
            </a:r>
            <a:r>
              <a:rPr lang="fr-FR" dirty="0" err="1" smtClean="0"/>
              <a:t>Malacasa</a:t>
            </a:r>
            <a:r>
              <a:rPr lang="fr-FR" dirty="0" smtClean="0"/>
              <a:t>, Antonio </a:t>
            </a:r>
            <a:r>
              <a:rPr lang="fr-FR" dirty="0" err="1" smtClean="0"/>
              <a:t>Pelechia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BB62-CBAB-A641-BBCD-295C84121F49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542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408601-CD2E-C04F-93AC-C53ECCCFDDF6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818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DDC5293-D8DE-B34E-B315-582DAA891BEF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3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4BAD9-B3E0-B14E-8BFB-EA556D3AF63B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61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7DA802-85E8-9B45-900B-4C7B7519FA49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56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4BE61B-D206-DF43-AA6D-85D1AAA86987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321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307F5E-D072-D947-AE50-BB3AE1908C03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68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838637D-01C7-2F43-A40E-C562CF0159FC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8593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E5D5EB-D586-0F46-825E-679A9B164A73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81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09B654-568B-4746-8BB0-D55276D34685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04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94918E-1E19-0243-A800-FD9D751C1CA4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091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A7A207-BE4D-2A47-A356-8736B32ACE1B}" type="datetime1">
              <a:rPr lang="en-US" smtClean="0"/>
              <a:t>6/13/16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997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iThEC/CERN/June.13.2016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F6B35-6398-A748-829C-F245F884199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Image 1"/>
          <p:cNvPicPr/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76245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85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33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thec.or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769" y="4171156"/>
            <a:ext cx="8616462" cy="1179512"/>
          </a:xfrm>
        </p:spPr>
        <p:txBody>
          <a:bodyPr>
            <a:noAutofit/>
          </a:bodyPr>
          <a:lstStyle/>
          <a:p>
            <a:r>
              <a:rPr lang="en-GB" sz="3600" dirty="0" err="1" smtClean="0"/>
              <a:t>www.ithec.org</a:t>
            </a:r>
            <a:endParaRPr lang="en-GB" sz="3600" b="1" dirty="0">
              <a:solidFill>
                <a:srgbClr val="3366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881076"/>
            <a:ext cx="6400800" cy="537309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CERN, June 13, 2016</a:t>
            </a:r>
            <a:endParaRPr lang="en-GB" sz="1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5502" y="3654424"/>
            <a:ext cx="551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17, rue François-</a:t>
            </a:r>
            <a:r>
              <a:rPr lang="en-US" dirty="0" err="1" smtClean="0"/>
              <a:t>Dussaud</a:t>
            </a:r>
            <a:r>
              <a:rPr lang="en-US" dirty="0" smtClean="0"/>
              <a:t>, 1227 Acacias-Genève, Suisse</a:t>
            </a:r>
            <a:endParaRPr lang="en-US" dirty="0"/>
          </a:p>
        </p:txBody>
      </p:sp>
      <p:pic>
        <p:nvPicPr>
          <p:cNvPr id="6" name="Picture 5" descr="Logo long transparent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1740"/>
            <a:ext cx="9144000" cy="1827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97753" y="5402385"/>
            <a:ext cx="194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/>
              <a:t> Jean-Pierre </a:t>
            </a:r>
            <a:r>
              <a:rPr lang="fr-FR" b="1" i="1" dirty="0" err="1"/>
              <a:t>R</a:t>
            </a:r>
            <a:r>
              <a:rPr lang="fr-FR" b="1" i="1" dirty="0" err="1" smtClean="0"/>
              <a:t>evol</a:t>
            </a:r>
            <a:endParaRPr lang="fr-FR" b="1" i="1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371600" cy="876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0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iThEC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026769" cy="5121029"/>
          </a:xfrm>
        </p:spPr>
        <p:txBody>
          <a:bodyPr>
            <a:no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i</a:t>
            </a:r>
            <a:r>
              <a:rPr lang="en-GB" sz="2000" dirty="0" smtClean="0"/>
              <a:t>nternational </a:t>
            </a:r>
            <a:r>
              <a:rPr lang="en-GB" sz="2000" b="1" dirty="0" smtClean="0">
                <a:solidFill>
                  <a:srgbClr val="FF0000"/>
                </a:solidFill>
              </a:rPr>
              <a:t>Th</a:t>
            </a:r>
            <a:r>
              <a:rPr lang="en-GB" sz="2000" dirty="0" smtClean="0"/>
              <a:t>orium </a:t>
            </a:r>
            <a:r>
              <a:rPr lang="en-GB" sz="2000" b="1" dirty="0" smtClean="0">
                <a:solidFill>
                  <a:srgbClr val="FF0000"/>
                </a:solidFill>
              </a:rPr>
              <a:t>E</a:t>
            </a:r>
            <a:r>
              <a:rPr lang="en-GB" sz="2000" dirty="0" smtClean="0"/>
              <a:t>nergy </a:t>
            </a:r>
            <a:r>
              <a:rPr lang="en-GB" sz="2000" b="1" dirty="0" smtClean="0">
                <a:solidFill>
                  <a:srgbClr val="FF0000"/>
                </a:solidFill>
              </a:rPr>
              <a:t>C</a:t>
            </a:r>
            <a:r>
              <a:rPr lang="en-GB" sz="2000" dirty="0" smtClean="0"/>
              <a:t>ommittee: </a:t>
            </a:r>
            <a:r>
              <a:rPr lang="en-GB" sz="2000" b="1" dirty="0" smtClean="0"/>
              <a:t>n</a:t>
            </a:r>
            <a:r>
              <a:rPr lang="en-GB" sz="2000" b="1" dirty="0" smtClean="0">
                <a:solidFill>
                  <a:srgbClr val="000000"/>
                </a:solidFill>
              </a:rPr>
              <a:t>ot for profit association, under Swiss law, founded in 2012</a:t>
            </a:r>
            <a:r>
              <a:rPr lang="en-GB" sz="2000" dirty="0" smtClean="0"/>
              <a:t>: engineers, scholars, politicians and other concerned citizens acting to promote </a:t>
            </a:r>
            <a:r>
              <a:rPr lang="en-GB" sz="2000" b="1" dirty="0" smtClean="0">
                <a:solidFill>
                  <a:srgbClr val="000000"/>
                </a:solidFill>
              </a:rPr>
              <a:t>R&amp;D on the use of thorium in order to</a:t>
            </a:r>
            <a:r>
              <a:rPr lang="en-GB" sz="2000" dirty="0" smtClean="0"/>
              <a:t>:</a:t>
            </a:r>
          </a:p>
          <a:p>
            <a:pPr lvl="1"/>
            <a:r>
              <a:rPr lang="en-GB" sz="2000" dirty="0" smtClean="0"/>
              <a:t>Transmute nuclear </a:t>
            </a:r>
            <a:r>
              <a:rPr lang="en-GB" sz="2000" dirty="0" smtClean="0"/>
              <a:t>waste</a:t>
            </a:r>
            <a:endParaRPr lang="en-GB" sz="2000" dirty="0" smtClean="0"/>
          </a:p>
          <a:p>
            <a:pPr lvl="1"/>
            <a:r>
              <a:rPr lang="en-GB" sz="2000" dirty="0" smtClean="0"/>
              <a:t>Produce safe, clean and abundant energy, in particular in view of the huge needs of developing </a:t>
            </a:r>
            <a:r>
              <a:rPr lang="en-GB" sz="2000" dirty="0" smtClean="0"/>
              <a:t>countries</a:t>
            </a:r>
            <a:r>
              <a:rPr lang="en-GB" sz="2000" dirty="0" smtClean="0"/>
              <a:t>			</a:t>
            </a:r>
            <a:endParaRPr lang="en-GB" sz="2000" dirty="0" smtClean="0"/>
          </a:p>
          <a:p>
            <a:r>
              <a:rPr lang="en-GB" sz="2000" b="1" dirty="0" smtClean="0"/>
              <a:t>14 </a:t>
            </a:r>
            <a:r>
              <a:rPr lang="en-GB" sz="2000" b="1" dirty="0" smtClean="0"/>
              <a:t>nationalities </a:t>
            </a:r>
            <a:r>
              <a:rPr lang="en-GB" sz="2000" b="1" dirty="0" smtClean="0"/>
              <a:t>represented </a:t>
            </a:r>
            <a:r>
              <a:rPr lang="en-GB" sz="2000" b="1" dirty="0" smtClean="0"/>
              <a:t>in </a:t>
            </a:r>
            <a:r>
              <a:rPr lang="en-GB" sz="2000" b="1" dirty="0" err="1" smtClean="0"/>
              <a:t>iThEC</a:t>
            </a:r>
            <a:r>
              <a:rPr lang="en-GB" sz="2000" b="1" dirty="0" smtClean="0"/>
              <a:t>, strong CERN base </a:t>
            </a:r>
            <a:r>
              <a:rPr lang="en-GB" sz="2000" dirty="0" smtClean="0"/>
              <a:t>(15 CERN staff or retired from CERN) </a:t>
            </a:r>
            <a:r>
              <a:rPr lang="en-GB" sz="2000" b="1" dirty="0" smtClean="0">
                <a:solidFill>
                  <a:srgbClr val="FF0000"/>
                </a:solidFill>
              </a:rPr>
              <a:t>Carlo Rubbia </a:t>
            </a:r>
            <a:r>
              <a:rPr lang="en-GB" sz="2000" dirty="0" smtClean="0"/>
              <a:t>(President </a:t>
            </a:r>
            <a:r>
              <a:rPr lang="en-GB" sz="2000" dirty="0" err="1" smtClean="0"/>
              <a:t>d’Honneur</a:t>
            </a:r>
            <a:r>
              <a:rPr lang="en-GB" sz="2000" dirty="0" smtClean="0"/>
              <a:t>)</a:t>
            </a:r>
            <a:r>
              <a:rPr lang="en-GB" sz="2000" dirty="0" smtClean="0"/>
              <a:t>, </a:t>
            </a:r>
            <a:r>
              <a:rPr lang="en-GB" sz="2000" b="1" dirty="0" smtClean="0">
                <a:solidFill>
                  <a:srgbClr val="FF0000"/>
                </a:solidFill>
              </a:rPr>
              <a:t>Claude </a:t>
            </a:r>
            <a:r>
              <a:rPr lang="en-GB" sz="2000" b="1" dirty="0" err="1" smtClean="0">
                <a:solidFill>
                  <a:srgbClr val="FF0000"/>
                </a:solidFill>
              </a:rPr>
              <a:t>Haegi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/>
              <a:t>(FEDRE, former President of the Geneva </a:t>
            </a:r>
            <a:r>
              <a:rPr lang="en-GB" sz="2000" dirty="0" err="1" smtClean="0"/>
              <a:t>Conseil</a:t>
            </a:r>
            <a:r>
              <a:rPr lang="en-GB" sz="2000" dirty="0" smtClean="0"/>
              <a:t> </a:t>
            </a:r>
            <a:r>
              <a:rPr lang="en-GB" sz="2000" dirty="0" err="1" smtClean="0"/>
              <a:t>d’Etat</a:t>
            </a:r>
            <a:r>
              <a:rPr lang="en-GB" sz="2000" dirty="0" smtClean="0"/>
              <a:t>), </a:t>
            </a:r>
            <a:r>
              <a:rPr lang="en-GB" sz="2000" b="1" dirty="0" smtClean="0">
                <a:solidFill>
                  <a:srgbClr val="FF0000"/>
                </a:solidFill>
              </a:rPr>
              <a:t>Maurice </a:t>
            </a:r>
            <a:r>
              <a:rPr lang="en-GB" sz="2000" b="1" dirty="0" err="1" smtClean="0">
                <a:solidFill>
                  <a:srgbClr val="FF0000"/>
                </a:solidFill>
              </a:rPr>
              <a:t>Bourquin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/>
              <a:t>(Former Rector of UNIGE, former President of the CERN Council)</a:t>
            </a:r>
            <a:r>
              <a:rPr lang="en-GB" sz="2000" dirty="0" smtClean="0"/>
              <a:t>, … </a:t>
            </a:r>
          </a:p>
          <a:p>
            <a:r>
              <a:rPr lang="en-GB" sz="2000" b="1" i="1" dirty="0" smtClean="0"/>
              <a:t>First </a:t>
            </a:r>
            <a:r>
              <a:rPr lang="en-GB" sz="2000" b="1" i="1" dirty="0" smtClean="0"/>
              <a:t>task for </a:t>
            </a:r>
            <a:r>
              <a:rPr lang="en-GB" sz="2000" b="1" i="1" dirty="0" err="1" smtClean="0"/>
              <a:t>iThEC</a:t>
            </a:r>
            <a:r>
              <a:rPr lang="en-GB" sz="2000" b="1" i="1" dirty="0" smtClean="0"/>
              <a:t>: Organize the Thorium Energy Conference 2013 (ThEC13)</a:t>
            </a:r>
          </a:p>
          <a:p>
            <a:pPr lvl="1"/>
            <a:r>
              <a:rPr lang="en-GB" sz="2000" b="1" dirty="0" smtClean="0">
                <a:solidFill>
                  <a:srgbClr val="FF0000"/>
                </a:solidFill>
              </a:rPr>
              <a:t>ThEC13: </a:t>
            </a:r>
            <a:r>
              <a:rPr lang="en-GB" sz="2000" dirty="0" smtClean="0"/>
              <a:t>Globe of Science and Innovation (Proceedings: </a:t>
            </a:r>
            <a:r>
              <a:rPr lang="en-GB" sz="2000" dirty="0" smtClean="0"/>
              <a:t>“</a:t>
            </a:r>
            <a:r>
              <a:rPr lang="en-GB" sz="2000" b="1" i="1" dirty="0" smtClean="0"/>
              <a:t>Thorium </a:t>
            </a:r>
            <a:r>
              <a:rPr lang="en-GB" sz="2000" b="1" i="1" dirty="0" smtClean="0"/>
              <a:t>Energy for the </a:t>
            </a:r>
            <a:r>
              <a:rPr lang="en-GB" sz="2000" b="1" i="1" dirty="0" smtClean="0"/>
              <a:t>World</a:t>
            </a:r>
            <a:r>
              <a:rPr lang="en-GB" sz="2000" dirty="0" smtClean="0"/>
              <a:t>”</a:t>
            </a:r>
            <a:r>
              <a:rPr lang="en-GB" sz="2000" dirty="0" smtClean="0"/>
              <a:t> </a:t>
            </a:r>
            <a:r>
              <a:rPr lang="en-GB" sz="2000" dirty="0" smtClean="0"/>
              <a:t>– Basic reference on Thorium R&amp;D, Springer)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2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61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20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865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4</a:t>
            </a:fld>
            <a:endParaRPr lang="en-GB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00100" y="2717800"/>
            <a:ext cx="7183659" cy="7747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366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 smtClean="0"/>
              <a:t>iThEC’s</a:t>
            </a:r>
            <a:r>
              <a:rPr lang="en-GB" dirty="0" smtClean="0"/>
              <a:t> motivations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549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2-25 at 11.53.4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96" y="-261954"/>
            <a:ext cx="8993187" cy="673501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7706400" y="2412072"/>
            <a:ext cx="93272" cy="2787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76256" y="2564904"/>
            <a:ext cx="923416" cy="543103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883275" y="2801719"/>
            <a:ext cx="403225" cy="2304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338" y="5978790"/>
            <a:ext cx="8671462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If, </a:t>
            </a:r>
            <a:r>
              <a:rPr lang="en-GB" sz="1400" dirty="0">
                <a:solidFill>
                  <a:prstClr val="black"/>
                </a:solidFill>
              </a:rPr>
              <a:t>by </a:t>
            </a:r>
            <a:r>
              <a:rPr lang="en-GB" sz="1400" dirty="0" smtClean="0">
                <a:solidFill>
                  <a:prstClr val="black"/>
                </a:solidFill>
              </a:rPr>
              <a:t>end </a:t>
            </a:r>
            <a:r>
              <a:rPr lang="en-GB" sz="1400" dirty="0">
                <a:solidFill>
                  <a:prstClr val="black"/>
                </a:solidFill>
              </a:rPr>
              <a:t>of </a:t>
            </a:r>
            <a:r>
              <a:rPr lang="en-GB" sz="1400" dirty="0" smtClean="0">
                <a:solidFill>
                  <a:prstClr val="black"/>
                </a:solidFill>
              </a:rPr>
              <a:t>the 21</a:t>
            </a:r>
            <a:r>
              <a:rPr lang="en-GB" sz="1400" baseline="30000" dirty="0" smtClean="0">
                <a:solidFill>
                  <a:prstClr val="black"/>
                </a:solidFill>
              </a:rPr>
              <a:t>st</a:t>
            </a:r>
            <a:r>
              <a:rPr lang="en-GB" sz="1400" dirty="0" smtClean="0">
                <a:solidFill>
                  <a:prstClr val="black"/>
                </a:solidFill>
              </a:rPr>
              <a:t> </a:t>
            </a:r>
            <a:r>
              <a:rPr lang="en-GB" sz="1400" dirty="0">
                <a:solidFill>
                  <a:prstClr val="black"/>
                </a:solidFill>
              </a:rPr>
              <a:t>century,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 people 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in developing countries 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are allowed 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to live as well as we 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do in 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Europe 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today</a:t>
            </a: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, </a:t>
            </a:r>
            <a:br>
              <a:rPr lang="en-GB" sz="1400" dirty="0" smtClean="0">
                <a:solidFill>
                  <a:prstClr val="black"/>
                </a:solidFill>
                <a:latin typeface="Calibri"/>
              </a:rPr>
            </a:b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then, the world power consumption will have to increase by a factor 3 or more. </a:t>
            </a:r>
            <a:br>
              <a:rPr lang="en-GB" sz="1400" dirty="0" smtClean="0">
                <a:solidFill>
                  <a:prstClr val="black"/>
                </a:solidFill>
                <a:latin typeface="Calibri"/>
              </a:rPr>
            </a:br>
            <a:r>
              <a:rPr lang="en-GB" sz="1400" b="1" dirty="0" smtClean="0"/>
              <a:t>Europe is </a:t>
            </a:r>
            <a:r>
              <a:rPr lang="en-GB" sz="1400" b="1" dirty="0"/>
              <a:t>not representative of the </a:t>
            </a:r>
            <a:r>
              <a:rPr lang="en-GB" sz="1400" b="1" dirty="0" smtClean="0"/>
              <a:t>entire world: </a:t>
            </a:r>
            <a:r>
              <a:rPr lang="en-GB" sz="1400" b="1" dirty="0"/>
              <a:t>Globally, 1.1 billion people do not have electricity.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3563" y="1773439"/>
            <a:ext cx="1315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Renewables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2200" y="1958105"/>
            <a:ext cx="91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Nuclear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70500" y="2142771"/>
            <a:ext cx="756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Hydro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8848" y="2489319"/>
            <a:ext cx="698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Fossil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59352" y="2104295"/>
            <a:ext cx="540320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2.2%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3243" y="2295707"/>
            <a:ext cx="540320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4.4%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82155" y="2493942"/>
            <a:ext cx="540320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6.7%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627918" y="3108007"/>
            <a:ext cx="630815" cy="931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852333" y="3127359"/>
            <a:ext cx="406400" cy="19187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3488267" y="3127359"/>
            <a:ext cx="77046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3939" y="898651"/>
            <a:ext cx="283923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/>
              <a:t>BP Statistical review of World Energy 2014</a:t>
            </a:r>
            <a:endParaRPr lang="en-GB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5610728" y="4039043"/>
            <a:ext cx="2205919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Totally dominated by fossil fuels</a:t>
            </a:r>
          </a:p>
          <a:p>
            <a:r>
              <a:rPr lang="en-GB" dirty="0" smtClean="0"/>
              <a:t>Not </a:t>
            </a:r>
            <a:r>
              <a:rPr lang="en-GB" dirty="0" smtClean="0"/>
              <a:t>sustainable, even at today’s level of energy consumption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2959076" y="2910834"/>
            <a:ext cx="593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Coal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3327518" y="3930696"/>
            <a:ext cx="53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</a:t>
            </a:r>
            <a:r>
              <a:rPr lang="en-GB" dirty="0" smtClean="0"/>
              <a:t>as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627918" y="4980458"/>
            <a:ext cx="443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Oil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4217221" y="2844585"/>
            <a:ext cx="631315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86.7%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7043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45605"/>
            <a:ext cx="9144000" cy="5112395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Global </a:t>
            </a:r>
            <a:r>
              <a:rPr lang="en-GB" sz="1800" b="1" dirty="0" smtClean="0">
                <a:solidFill>
                  <a:srgbClr val="FF0000"/>
                </a:solidFill>
              </a:rPr>
              <a:t>warming</a:t>
            </a:r>
            <a:r>
              <a:rPr lang="en-GB" sz="1800" dirty="0" smtClean="0"/>
              <a:t> </a:t>
            </a:r>
            <a:br>
              <a:rPr lang="en-GB" sz="1800" dirty="0" smtClean="0"/>
            </a:br>
            <a:r>
              <a:rPr lang="en-GB" sz="1800" dirty="0" smtClean="0"/>
              <a:t>	–   </a:t>
            </a:r>
            <a:r>
              <a:rPr lang="en-US" sz="1800" dirty="0" smtClean="0"/>
              <a:t>Difficult for the public to perceive the danger of something that will happen in the future</a:t>
            </a:r>
          </a:p>
          <a:p>
            <a:r>
              <a:rPr lang="en-GB" sz="1800" b="1" dirty="0" smtClean="0">
                <a:solidFill>
                  <a:srgbClr val="FF0000"/>
                </a:solidFill>
              </a:rPr>
              <a:t>Air pollution</a:t>
            </a:r>
            <a:r>
              <a:rPr lang="en-GB" sz="1800" dirty="0" smtClean="0"/>
              <a:t> is with us today</a:t>
            </a:r>
            <a:endParaRPr lang="en-GB" sz="1800" dirty="0"/>
          </a:p>
          <a:p>
            <a:pPr lvl="1"/>
            <a:r>
              <a:rPr lang="en-US" sz="1800" dirty="0"/>
              <a:t>Burning coal costs Europe alone 40 billion Euros in annual health care expenses </a:t>
            </a:r>
          </a:p>
          <a:p>
            <a:pPr lvl="1"/>
            <a:r>
              <a:rPr lang="en-GB" sz="1800" dirty="0" smtClean="0"/>
              <a:t>WHO</a:t>
            </a:r>
            <a:r>
              <a:rPr lang="en-GB" sz="1800" dirty="0"/>
              <a:t>: 1 in 8 of total global deaths </a:t>
            </a:r>
            <a:r>
              <a:rPr lang="en-GB" sz="1800" dirty="0" smtClean="0"/>
              <a:t>is the </a:t>
            </a:r>
            <a:r>
              <a:rPr lang="en-GB" sz="1800" dirty="0"/>
              <a:t>result of air pollution </a:t>
            </a:r>
            <a:r>
              <a:rPr lang="en-GB" sz="1800" dirty="0" smtClean="0"/>
              <a:t>exposure</a:t>
            </a:r>
          </a:p>
          <a:p>
            <a:pPr lvl="1"/>
            <a:endParaRPr lang="en-GB" sz="1800" dirty="0"/>
          </a:p>
          <a:p>
            <a:pPr lvl="1"/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lvl="1"/>
            <a:endParaRPr lang="en-GB" sz="1800" dirty="0"/>
          </a:p>
          <a:p>
            <a:pPr lvl="1"/>
            <a:endParaRPr lang="en-GB" sz="1800" dirty="0" smtClean="0"/>
          </a:p>
          <a:p>
            <a:pPr lvl="1"/>
            <a:endParaRPr lang="en-GB" sz="1800" dirty="0"/>
          </a:p>
          <a:p>
            <a:pPr lvl="1"/>
            <a:endParaRPr lang="en-GB" sz="1800" dirty="0" smtClean="0"/>
          </a:p>
          <a:p>
            <a:r>
              <a:rPr lang="en-GB" sz="1800" dirty="0"/>
              <a:t>T</a:t>
            </a:r>
            <a:r>
              <a:rPr lang="en-GB" sz="1800" dirty="0" smtClean="0"/>
              <a:t>he </a:t>
            </a:r>
            <a:r>
              <a:rPr lang="en-GB" sz="1800" dirty="0"/>
              <a:t>current tendency is </a:t>
            </a:r>
            <a:r>
              <a:rPr lang="en-GB" sz="1800" dirty="0" smtClean="0"/>
              <a:t>still to </a:t>
            </a:r>
            <a:r>
              <a:rPr lang="en-GB" sz="1800" dirty="0"/>
              <a:t>increase the </a:t>
            </a:r>
            <a:r>
              <a:rPr lang="en-GB" sz="1800" dirty="0" smtClean="0"/>
              <a:t>consumption </a:t>
            </a:r>
            <a:r>
              <a:rPr lang="en-GB" sz="1800" dirty="0"/>
              <a:t>of fossil </a:t>
            </a:r>
            <a:r>
              <a:rPr lang="en-GB" sz="1800" dirty="0" smtClean="0"/>
              <a:t>fuels! </a:t>
            </a:r>
          </a:p>
        </p:txBody>
      </p:sp>
      <p:pic>
        <p:nvPicPr>
          <p:cNvPr id="6" name="Picture 5" descr="Screen shot 2014-02-09 at 7.45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8" y="3537724"/>
            <a:ext cx="3201333" cy="205960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410143" y="3638965"/>
            <a:ext cx="5545149" cy="1857126"/>
            <a:chOff x="3410143" y="3534769"/>
            <a:chExt cx="5545149" cy="1857126"/>
          </a:xfrm>
        </p:grpSpPr>
        <p:pic>
          <p:nvPicPr>
            <p:cNvPr id="8" name="Picture 7" descr="Screen shot 2014-02-28 at 9.52.32 A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0143" y="3548921"/>
              <a:ext cx="2853256" cy="1828823"/>
            </a:xfrm>
            <a:prstGeom prst="rect">
              <a:avLst/>
            </a:prstGeom>
          </p:spPr>
        </p:pic>
        <p:pic>
          <p:nvPicPr>
            <p:cNvPr id="7" name="Picture 6" descr="Screen shot 2014-03-16 at 5.45.5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011" y="3534769"/>
              <a:ext cx="2571281" cy="185712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Burning fossil fuels till the end?</a:t>
            </a:r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6</a:t>
            </a:fld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57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Solutions must come from R&amp;D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4525963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Politicians are stuck because they cannot invent solutions. It is the responsibility of the Scientist to propose new options through R&amp;</a:t>
            </a:r>
            <a:r>
              <a:rPr lang="en-GB" sz="2400" b="1" dirty="0" smtClean="0"/>
              <a:t>D.</a:t>
            </a:r>
            <a:endParaRPr lang="en-GB" sz="2400" b="1" dirty="0" smtClean="0"/>
          </a:p>
          <a:p>
            <a:r>
              <a:rPr lang="en-GB" sz="2400" b="1" dirty="0" smtClean="0"/>
              <a:t>R&amp;D must be systematic, without prejudice, so there must be R&amp;D also in the nuclear </a:t>
            </a:r>
            <a:r>
              <a:rPr lang="en-GB" sz="2400" b="1" dirty="0" smtClean="0"/>
              <a:t>domain.</a:t>
            </a:r>
            <a:endParaRPr lang="en-GB" sz="2400" b="1" dirty="0" smtClean="0"/>
          </a:p>
          <a:p>
            <a:r>
              <a:rPr lang="en-GB" sz="2400" b="1" dirty="0" smtClean="0">
                <a:solidFill>
                  <a:srgbClr val="FF0000"/>
                </a:solidFill>
              </a:rPr>
              <a:t>This is precisely what </a:t>
            </a:r>
            <a:r>
              <a:rPr lang="en-GB" sz="2400" b="1" dirty="0" err="1" smtClean="0">
                <a:solidFill>
                  <a:srgbClr val="FF0000"/>
                </a:solidFill>
              </a:rPr>
              <a:t>iThEC</a:t>
            </a:r>
            <a:r>
              <a:rPr lang="en-GB" sz="2400" b="1" dirty="0" smtClean="0">
                <a:solidFill>
                  <a:srgbClr val="FF0000"/>
                </a:solidFill>
              </a:rPr>
              <a:t> is </a:t>
            </a:r>
            <a:r>
              <a:rPr lang="en-GB" sz="2400" b="1" dirty="0" smtClean="0">
                <a:solidFill>
                  <a:srgbClr val="FF0000"/>
                </a:solidFill>
              </a:rPr>
              <a:t>proposing: 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lvl="1"/>
            <a:r>
              <a:rPr lang="en-GB" sz="2400" b="1" dirty="0"/>
              <a:t>P</a:t>
            </a:r>
            <a:r>
              <a:rPr lang="en-GB" sz="2400" b="1" dirty="0" smtClean="0"/>
              <a:t>romoting </a:t>
            </a:r>
            <a:r>
              <a:rPr lang="en-GB" sz="2400" b="1" dirty="0" smtClean="0"/>
              <a:t>R&amp;D in </a:t>
            </a:r>
            <a:r>
              <a:rPr lang="en-GB" sz="2400" b="1" dirty="0" smtClean="0"/>
              <a:t>nuclear energy based on thorium</a:t>
            </a:r>
            <a:endParaRPr lang="en-GB" sz="2400" b="1" dirty="0" smtClean="0"/>
          </a:p>
          <a:p>
            <a:pPr lvl="1"/>
            <a:r>
              <a:rPr lang="en-GB" sz="2400" b="1" i="1" dirty="0" smtClean="0"/>
              <a:t>Promoting </a:t>
            </a:r>
            <a:r>
              <a:rPr lang="en-GB" sz="2400" b="1" i="1" dirty="0"/>
              <a:t>m</a:t>
            </a:r>
            <a:r>
              <a:rPr lang="en-GB" sz="2400" b="1" i="1" dirty="0" smtClean="0"/>
              <a:t>ore specifically developments </a:t>
            </a:r>
            <a:r>
              <a:rPr lang="en-GB" sz="2400" b="1" i="1" dirty="0"/>
              <a:t>made at CERN, in nuclear physics, accelerator </a:t>
            </a:r>
            <a:r>
              <a:rPr lang="en-GB" sz="2400" b="1" i="1" dirty="0" smtClean="0"/>
              <a:t>technology</a:t>
            </a:r>
            <a:r>
              <a:rPr lang="en-GB" sz="2400" b="1" i="1" dirty="0"/>
              <a:t>, neutron </a:t>
            </a:r>
            <a:r>
              <a:rPr lang="en-GB" sz="2400" b="1" i="1" dirty="0" smtClean="0"/>
              <a:t>spallation sources, </a:t>
            </a:r>
            <a:r>
              <a:rPr lang="en-GB" sz="2400" b="1" i="1" dirty="0"/>
              <a:t>simulation, and </a:t>
            </a:r>
            <a:r>
              <a:rPr lang="en-GB" sz="2400" b="1" i="1" dirty="0" smtClean="0"/>
              <a:t>Accelerator-Driven </a:t>
            </a:r>
            <a:r>
              <a:rPr lang="en-GB" sz="2400" b="1" i="1" dirty="0"/>
              <a:t>Systems </a:t>
            </a:r>
            <a:r>
              <a:rPr lang="en-GB" sz="2400" b="1" i="1" dirty="0" smtClean="0"/>
              <a:t>(work of Carlo </a:t>
            </a:r>
            <a:r>
              <a:rPr lang="en-GB" sz="2400" b="1" i="1" dirty="0"/>
              <a:t>Rubbia </a:t>
            </a:r>
            <a:r>
              <a:rPr lang="en-GB" sz="2400" b="1" i="1" dirty="0" smtClean="0"/>
              <a:t>on the Energy </a:t>
            </a:r>
            <a:r>
              <a:rPr lang="en-GB" sz="2400" b="1" i="1" dirty="0"/>
              <a:t>Amplifier</a:t>
            </a:r>
            <a:r>
              <a:rPr lang="en-GB" sz="2400" b="1" i="1" dirty="0" smtClean="0"/>
              <a:t>)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7</a:t>
            </a:fld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358900" y="5712768"/>
            <a:ext cx="702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ADS represents the most efficient way to use thorium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07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20 years history </a:t>
            </a:r>
            <a:r>
              <a:rPr lang="en-GB" i="1" dirty="0"/>
              <a:t>of </a:t>
            </a:r>
            <a:r>
              <a:rPr lang="en-GB" i="1" dirty="0" smtClean="0"/>
              <a:t>ADS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47" y="1453665"/>
            <a:ext cx="9007232" cy="5023338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GB" b="1" i="1" dirty="0" smtClean="0"/>
              <a:t>Phase </a:t>
            </a:r>
            <a:r>
              <a:rPr lang="en-GB" b="1" i="1" dirty="0" smtClean="0"/>
              <a:t>1: </a:t>
            </a:r>
            <a:r>
              <a:rPr lang="en-GB" dirty="0" smtClean="0"/>
              <a:t>ADS basic concepts were developed at </a:t>
            </a:r>
            <a:r>
              <a:rPr lang="en-GB" dirty="0" smtClean="0"/>
              <a:t>CERN – </a:t>
            </a:r>
            <a:br>
              <a:rPr lang="en-GB" dirty="0" smtClean="0"/>
            </a:br>
            <a:r>
              <a:rPr lang="en-GB" dirty="0" smtClean="0"/>
              <a:t>FEAT</a:t>
            </a:r>
            <a:r>
              <a:rPr lang="en-GB" dirty="0" smtClean="0"/>
              <a:t>, TARC/CERN patent</a:t>
            </a:r>
            <a:r>
              <a:rPr lang="en-GB" dirty="0" smtClean="0"/>
              <a:t>), </a:t>
            </a:r>
            <a:r>
              <a:rPr lang="en-GB" dirty="0" smtClean="0"/>
              <a:t>neutron </a:t>
            </a:r>
            <a:r>
              <a:rPr lang="en-GB" dirty="0" err="1" smtClean="0"/>
              <a:t>crosss</a:t>
            </a:r>
            <a:r>
              <a:rPr lang="en-GB" dirty="0" smtClean="0"/>
              <a:t> section data (</a:t>
            </a:r>
            <a:r>
              <a:rPr lang="en-GB" dirty="0" err="1" smtClean="0"/>
              <a:t>n_TOF</a:t>
            </a:r>
            <a:r>
              <a:rPr lang="en-GB" dirty="0" smtClean="0"/>
              <a:t>), simulation tools (FLUKA, </a:t>
            </a:r>
            <a:r>
              <a:rPr lang="en-GB" b="1" dirty="0">
                <a:solidFill>
                  <a:srgbClr val="FF0000"/>
                </a:solidFill>
              </a:rPr>
              <a:t>EA-</a:t>
            </a:r>
            <a:r>
              <a:rPr lang="en-GB" b="1" dirty="0" smtClean="0">
                <a:solidFill>
                  <a:srgbClr val="FF0000"/>
                </a:solidFill>
              </a:rPr>
              <a:t>MC, </a:t>
            </a:r>
            <a:r>
              <a:rPr lang="en-GB" dirty="0" smtClean="0"/>
              <a:t>GEANT4) </a:t>
            </a:r>
            <a:endParaRPr lang="en-GB" dirty="0" smtClean="0"/>
          </a:p>
          <a:p>
            <a:pPr lvl="1"/>
            <a:r>
              <a:rPr lang="en-GB" b="1" i="1" dirty="0" smtClean="0"/>
              <a:t>Phase </a:t>
            </a:r>
            <a:r>
              <a:rPr lang="en-GB" b="1" i="1" dirty="0" smtClean="0"/>
              <a:t>2:</a:t>
            </a:r>
            <a:r>
              <a:rPr lang="en-GB" dirty="0" smtClean="0"/>
              <a:t> </a:t>
            </a:r>
            <a:r>
              <a:rPr lang="en-GB" dirty="0" smtClean="0"/>
              <a:t>All basic elements of ADS have now been tested separately – </a:t>
            </a:r>
            <a:r>
              <a:rPr lang="en-GB" dirty="0"/>
              <a:t>(spallation neutron </a:t>
            </a:r>
            <a:r>
              <a:rPr lang="en-GB" dirty="0" smtClean="0"/>
              <a:t>source </a:t>
            </a:r>
            <a:r>
              <a:rPr lang="en-GB" dirty="0" smtClean="0"/>
              <a:t>(MEGAPIE/1MW at PSI), development of high power targets (EURISOL DS/5MW at CERN), </a:t>
            </a:r>
            <a:r>
              <a:rPr lang="en-GB" dirty="0" smtClean="0"/>
              <a:t>SNS, ESS, R</a:t>
            </a:r>
            <a:r>
              <a:rPr lang="en-GB" dirty="0" smtClean="0"/>
              <a:t>&amp;D on high-power accelerators (IPHI, SPL, LINAC4, high-power superconducting RF structures (SRF), etc.) </a:t>
            </a:r>
          </a:p>
          <a:p>
            <a:pPr lvl="1"/>
            <a:r>
              <a:rPr lang="en-GB" b="1" dirty="0" smtClean="0"/>
              <a:t>Phase 3</a:t>
            </a:r>
            <a:r>
              <a:rPr lang="en-GB" dirty="0" smtClean="0"/>
              <a:t>: </a:t>
            </a:r>
            <a:endParaRPr lang="en-GB" dirty="0" smtClean="0"/>
          </a:p>
          <a:p>
            <a:pPr lvl="2"/>
            <a:r>
              <a:rPr lang="en-GB" dirty="0"/>
              <a:t>C</a:t>
            </a:r>
            <a:r>
              <a:rPr lang="en-GB" dirty="0" smtClean="0"/>
              <a:t>oupling </a:t>
            </a:r>
            <a:r>
              <a:rPr lang="en-GB" dirty="0" smtClean="0"/>
              <a:t>of </a:t>
            </a:r>
            <a:r>
              <a:rPr lang="en-GB" dirty="0" smtClean="0"/>
              <a:t>a beam to a subcritical core at </a:t>
            </a:r>
            <a:r>
              <a:rPr lang="en-GB" dirty="0" smtClean="0"/>
              <a:t>significant power (≥ 1 MW);</a:t>
            </a:r>
          </a:p>
          <a:p>
            <a:pPr lvl="2"/>
            <a:r>
              <a:rPr lang="en-GB" dirty="0"/>
              <a:t>D</a:t>
            </a:r>
            <a:r>
              <a:rPr lang="en-GB" dirty="0" smtClean="0"/>
              <a:t>evelopment </a:t>
            </a:r>
            <a:r>
              <a:rPr lang="en-GB" dirty="0" smtClean="0"/>
              <a:t>of a high-power proton beam adapted to ADS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457200" lvl="1" indent="0"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	</a:t>
            </a:r>
            <a:r>
              <a:rPr lang="en-GB" b="1" i="1" dirty="0" err="1" smtClean="0">
                <a:solidFill>
                  <a:srgbClr val="FF0000"/>
                </a:solidFill>
              </a:rPr>
              <a:t>iThEC</a:t>
            </a:r>
            <a:r>
              <a:rPr lang="en-GB" b="1" i="1" dirty="0" smtClean="0">
                <a:solidFill>
                  <a:srgbClr val="FF0000"/>
                </a:solidFill>
              </a:rPr>
              <a:t> identified a unique opportunity to implement phase 3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5419129"/>
            <a:ext cx="693419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iThEC activities are centred on phase </a:t>
            </a:r>
            <a:r>
              <a:rPr lang="en-GB" sz="2400" b="1" dirty="0" smtClean="0"/>
              <a:t>3 – two projects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0521" y="1415565"/>
            <a:ext cx="4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solidFill>
                  <a:srgbClr val="FF0000"/>
                </a:solidFill>
              </a:rPr>
              <a:t>√</a:t>
            </a:r>
            <a:endParaRPr lang="fr-FR" sz="28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521" y="2406231"/>
            <a:ext cx="4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solidFill>
                  <a:srgbClr val="FF0000"/>
                </a:solidFill>
              </a:rPr>
              <a:t>√</a:t>
            </a:r>
            <a:endParaRPr lang="fr-FR" sz="2800" b="1" i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8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9577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Existing infrastructure at INR </a:t>
            </a:r>
            <a:r>
              <a:rPr lang="en-GB" dirty="0" err="1" smtClean="0"/>
              <a:t>Troitsk</a:t>
            </a:r>
            <a:endParaRPr lang="en-GB" dirty="0"/>
          </a:p>
        </p:txBody>
      </p:sp>
      <p:pic>
        <p:nvPicPr>
          <p:cNvPr id="6" name="Picture 5" descr="Screen shot 2016-01-18 at 6.36.06 P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304" y="1303852"/>
            <a:ext cx="3262923" cy="3072763"/>
          </a:xfrm>
          <a:prstGeom prst="rect">
            <a:avLst/>
          </a:prstGeom>
        </p:spPr>
      </p:pic>
      <p:pic>
        <p:nvPicPr>
          <p:cNvPr id="7" name="Picture 6" descr="Screen shot 2015-09-21 at 6.41.59 P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912" y="1280872"/>
            <a:ext cx="3744009" cy="3134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888" y="4428981"/>
            <a:ext cx="5345724" cy="2031325"/>
          </a:xfrm>
          <a:prstGeom prst="rect">
            <a:avLst/>
          </a:prstGeom>
          <a:noFill/>
          <a:ln w="19050" cmpd="sng">
            <a:solidFill>
              <a:srgbClr val="558ED5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ADS e</a:t>
            </a:r>
            <a:r>
              <a:rPr lang="en-GB" b="1" dirty="0" smtClean="0"/>
              <a:t>xperiment </a:t>
            </a:r>
            <a:r>
              <a:rPr lang="en-GB" b="1" dirty="0" smtClean="0"/>
              <a:t>goals</a:t>
            </a:r>
            <a:r>
              <a:rPr lang="en-GB" dirty="0" smtClean="0"/>
              <a:t>:</a:t>
            </a:r>
          </a:p>
          <a:p>
            <a:pPr marL="342900" indent="-342900">
              <a:buAutoNum type="arabicParenR"/>
            </a:pPr>
            <a:r>
              <a:rPr lang="en-GB" dirty="0" smtClean="0"/>
              <a:t>Measure physical properties of a ≥ 1 MW ADS (coupling accelerator to core; demonstrate safety)</a:t>
            </a:r>
          </a:p>
          <a:p>
            <a:pPr marL="342900" indent="-342900">
              <a:buAutoNum type="arabicParenR"/>
            </a:pPr>
            <a:r>
              <a:rPr lang="en-GB" dirty="0" smtClean="0"/>
              <a:t>Demonstrate transmutation of nuclear waste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smtClean="0"/>
              <a:t>MA &amp; LLFP/TARC)</a:t>
            </a:r>
          </a:p>
          <a:p>
            <a:pPr marL="342900" indent="-342900">
              <a:buFontTx/>
              <a:buAutoNum type="arabicParenR"/>
            </a:pPr>
            <a:r>
              <a:rPr lang="en-GB" dirty="0" smtClean="0"/>
              <a:t>Provide unique fast neutron test facility, test the production of specific radioisotopes</a:t>
            </a:r>
            <a:endParaRPr lang="fr-FR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273800" y="1164739"/>
            <a:ext cx="263405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Fast and at moderate cost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06228" y="2794003"/>
            <a:ext cx="2784231" cy="34192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Screen shot 2016-06-02 at 12.53.0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871" y="4415695"/>
            <a:ext cx="2668195" cy="23518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4545" y="2794956"/>
            <a:ext cx="745216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/>
              <a:t>Free</a:t>
            </a:r>
            <a:endParaRPr lang="fr-FR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90900" y="43805"/>
            <a:ext cx="2836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FIRST </a:t>
            </a:r>
            <a:r>
              <a:rPr lang="en-GB" sz="2400" b="1" dirty="0" err="1" smtClean="0"/>
              <a:t>iThEC</a:t>
            </a:r>
            <a:r>
              <a:rPr lang="en-GB" sz="2400" b="1" dirty="0" smtClean="0"/>
              <a:t> PROJECT</a:t>
            </a:r>
            <a:endParaRPr lang="en-GB" sz="2400" b="1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9</a:t>
            </a:fld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160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ADS Experiment at INR </a:t>
            </a:r>
            <a:r>
              <a:rPr lang="en-GB" dirty="0" err="1" smtClean="0"/>
              <a:t>Troitsk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6650"/>
            <a:ext cx="8657492" cy="5129700"/>
          </a:xfrm>
        </p:spPr>
        <p:txBody>
          <a:bodyPr>
            <a:normAutofit/>
          </a:bodyPr>
          <a:lstStyle/>
          <a:p>
            <a:r>
              <a:rPr lang="en-GB" sz="1800" dirty="0" smtClean="0"/>
              <a:t>Review of Troitsk infrastructure by </a:t>
            </a:r>
            <a:r>
              <a:rPr lang="en-GB" sz="1800" b="1" dirty="0" smtClean="0"/>
              <a:t>iThEC experts </a:t>
            </a:r>
            <a:r>
              <a:rPr lang="en-GB" sz="1800" dirty="0" smtClean="0"/>
              <a:t>confirmed the feasibility of the project, roadmap prepared by INR* et iThEC </a:t>
            </a:r>
          </a:p>
          <a:p>
            <a:r>
              <a:rPr lang="en-GB" sz="1800" b="1" dirty="0" smtClean="0"/>
              <a:t>Positive feedback from </a:t>
            </a:r>
            <a:r>
              <a:rPr lang="en-GB" sz="1800" dirty="0" smtClean="0"/>
              <a:t>the Russian Academy of Sciences (RAS), from Russian authorities, who would like to see international support for the project. </a:t>
            </a:r>
          </a:p>
          <a:p>
            <a:r>
              <a:rPr lang="en-GB" sz="1800" b="1" dirty="0" smtClean="0"/>
              <a:t>Collaboration </a:t>
            </a:r>
            <a:r>
              <a:rPr lang="en-GB" sz="1800" dirty="0" smtClean="0"/>
              <a:t>:</a:t>
            </a:r>
          </a:p>
          <a:p>
            <a:pPr lvl="1"/>
            <a:r>
              <a:rPr lang="en-GB" sz="1400" dirty="0" smtClean="0"/>
              <a:t>INR Troitsk, Institut Kurchatov, ROSATOM, and other 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/>
              <a:t>Russian </a:t>
            </a:r>
            <a:r>
              <a:rPr lang="en-GB" sz="1400" dirty="0" smtClean="0"/>
              <a:t>institutes</a:t>
            </a:r>
            <a:r>
              <a:rPr lang="en-GB" sz="1400" dirty="0" smtClean="0"/>
              <a:t>, PSI </a:t>
            </a:r>
            <a:r>
              <a:rPr lang="en-GB" sz="1400" dirty="0" smtClean="0"/>
              <a:t>(Reactor Department), Řež, 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/>
              <a:t>Czech </a:t>
            </a:r>
            <a:r>
              <a:rPr lang="en-GB" sz="1400" dirty="0" smtClean="0"/>
              <a:t>Republic</a:t>
            </a:r>
            <a:r>
              <a:rPr lang="en-GB" sz="1400" dirty="0" smtClean="0"/>
              <a:t>, </a:t>
            </a:r>
            <a:r>
              <a:rPr lang="en-GB" sz="1400" b="1" dirty="0" smtClean="0">
                <a:solidFill>
                  <a:srgbClr val="FF0000"/>
                </a:solidFill>
              </a:rPr>
              <a:t>interest </a:t>
            </a:r>
            <a:r>
              <a:rPr lang="en-GB" sz="1400" b="1" dirty="0" smtClean="0">
                <a:solidFill>
                  <a:srgbClr val="FF0000"/>
                </a:solidFill>
              </a:rPr>
              <a:t>in India, China and South Korea</a:t>
            </a:r>
          </a:p>
          <a:p>
            <a:pPr lvl="1"/>
            <a:r>
              <a:rPr lang="en-GB" sz="1400" dirty="0" smtClean="0"/>
              <a:t>Contacts with IAEA to set up a </a:t>
            </a:r>
            <a:r>
              <a:rPr lang="en-GB" sz="1400" dirty="0" smtClean="0"/>
              <a:t>Coordinated Research </a:t>
            </a:r>
            <a:br>
              <a:rPr lang="en-GB" sz="1400" dirty="0" smtClean="0"/>
            </a:br>
            <a:r>
              <a:rPr lang="en-GB" sz="1400" dirty="0" smtClean="0"/>
              <a:t>Programme </a:t>
            </a:r>
            <a:r>
              <a:rPr lang="en-GB" sz="1400" dirty="0"/>
              <a:t>(CRP </a:t>
            </a:r>
            <a:r>
              <a:rPr lang="en-GB" sz="1400" dirty="0" smtClean="0"/>
              <a:t>) </a:t>
            </a:r>
            <a:r>
              <a:rPr lang="en-GB" sz="1400" dirty="0" smtClean="0"/>
              <a:t>on the project</a:t>
            </a:r>
          </a:p>
          <a:p>
            <a:r>
              <a:rPr lang="en-GB" sz="1800" b="1" dirty="0" smtClean="0"/>
              <a:t>We would like CERN to help</a:t>
            </a:r>
          </a:p>
          <a:p>
            <a:pPr lvl="1"/>
            <a:r>
              <a:rPr lang="en-GB" sz="1900" dirty="0" smtClean="0"/>
              <a:t>Setting up a collaboration on the CERN </a:t>
            </a:r>
            <a:br>
              <a:rPr lang="en-GB" sz="1900" dirty="0" smtClean="0"/>
            </a:br>
            <a:r>
              <a:rPr lang="en-GB" sz="1900" dirty="0" smtClean="0"/>
              <a:t>collaborative model (Collab. Agreement)</a:t>
            </a:r>
          </a:p>
          <a:p>
            <a:pPr lvl="1"/>
            <a:r>
              <a:rPr lang="en-GB" sz="1900" dirty="0" smtClean="0"/>
              <a:t>Access to CERN expertise, host </a:t>
            </a:r>
            <a:r>
              <a:rPr lang="en-GB" sz="1900" dirty="0" smtClean="0"/>
              <a:t>students</a:t>
            </a:r>
            <a:br>
              <a:rPr lang="en-GB" sz="1900" dirty="0" smtClean="0"/>
            </a:br>
            <a:r>
              <a:rPr lang="en-GB" sz="1900" dirty="0" smtClean="0"/>
              <a:t>and Postdocs, </a:t>
            </a:r>
            <a:r>
              <a:rPr lang="en-GB" sz="1900" dirty="0" smtClean="0"/>
              <a:t>etc.)</a:t>
            </a:r>
          </a:p>
          <a:p>
            <a:pPr lvl="1"/>
            <a:r>
              <a:rPr lang="en-GB" sz="1900" dirty="0" smtClean="0"/>
              <a:t>Getting eventually the status of recognized </a:t>
            </a:r>
            <a:br>
              <a:rPr lang="en-GB" sz="1900" dirty="0" smtClean="0"/>
            </a:br>
            <a:r>
              <a:rPr lang="en-GB" sz="1900" dirty="0" smtClean="0"/>
              <a:t>experiment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1" y="2603500"/>
            <a:ext cx="3925276" cy="32189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07002" y="5903411"/>
            <a:ext cx="402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* INR </a:t>
            </a:r>
            <a:r>
              <a:rPr lang="en-GB" sz="1400" dirty="0" err="1" smtClean="0"/>
              <a:t>Troitsk</a:t>
            </a:r>
            <a:r>
              <a:rPr lang="en-GB" sz="1400" dirty="0" smtClean="0"/>
              <a:t> already in various CERN </a:t>
            </a:r>
            <a:r>
              <a:rPr lang="en-GB" sz="1400" dirty="0" err="1" smtClean="0"/>
              <a:t>projets</a:t>
            </a:r>
            <a:r>
              <a:rPr lang="en-GB" sz="1400" dirty="0" smtClean="0"/>
              <a:t> (ALICE, Accelerator, etc.)</a:t>
            </a:r>
            <a:endParaRPr lang="en-GB" sz="1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10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999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29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High-power superconducting </a:t>
            </a:r>
            <a:br>
              <a:rPr lang="en-GB" dirty="0" smtClean="0"/>
            </a:br>
            <a:r>
              <a:rPr lang="en-GB" dirty="0" smtClean="0"/>
              <a:t>cyclotron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1"/>
            <a:ext cx="8491415" cy="4102100"/>
          </a:xfrm>
        </p:spPr>
        <p:txBody>
          <a:bodyPr>
            <a:normAutofit fontScale="62500" lnSpcReduction="20000"/>
          </a:bodyPr>
          <a:lstStyle/>
          <a:p>
            <a:r>
              <a:rPr lang="en-GB" b="1" i="1" dirty="0" smtClean="0"/>
              <a:t>EU Cal</a:t>
            </a:r>
            <a:r>
              <a:rPr lang="en-GB" i="1" dirty="0" smtClean="0"/>
              <a:t>l: "</a:t>
            </a:r>
            <a:r>
              <a:rPr lang="en-GB" b="1" i="1" dirty="0" smtClean="0">
                <a:solidFill>
                  <a:srgbClr val="FF0000"/>
                </a:solidFill>
              </a:rPr>
              <a:t>Future and emerging technologies </a:t>
            </a:r>
            <a:r>
              <a:rPr lang="en-GB" i="1" dirty="0" smtClean="0"/>
              <a:t>shall </a:t>
            </a:r>
            <a:r>
              <a:rPr lang="en-GB" i="1" u="sng" dirty="0" smtClean="0"/>
              <a:t>support collaborative research in order to extend Europe’s capacity for advanced and paradigm-changing innovation</a:t>
            </a:r>
            <a:r>
              <a:rPr lang="en-GB" i="1" dirty="0" smtClean="0"/>
              <a:t>. It shall foster scientific collaboration across disciplines on radically new, high-risk ideas and accelerate development of the most promising emerging areas of science and technology as well as the Union wide structuring of the corresponding scientific communities.” </a:t>
            </a:r>
          </a:p>
          <a:p>
            <a:endParaRPr lang="en-GB" i="1" dirty="0" smtClean="0"/>
          </a:p>
          <a:p>
            <a:r>
              <a:rPr lang="en-GB" b="1" dirty="0" smtClean="0"/>
              <a:t>Project</a:t>
            </a:r>
            <a:r>
              <a:rPr lang="en-GB" dirty="0" smtClean="0"/>
              <a:t>: Conceptual design of a superconducting one stage H</a:t>
            </a:r>
            <a:r>
              <a:rPr lang="en-GB" baseline="-25000" dirty="0" smtClean="0"/>
              <a:t>2</a:t>
            </a:r>
            <a:r>
              <a:rPr lang="en-GB" baseline="30000" dirty="0" smtClean="0"/>
              <a:t>+</a:t>
            </a:r>
            <a:r>
              <a:rPr lang="en-GB" dirty="0" smtClean="0"/>
              <a:t>, cyclotron with </a:t>
            </a:r>
            <a:r>
              <a:rPr lang="en-GB" altLang="de-DE" dirty="0" smtClean="0"/>
              <a:t>3 injections, 600 MeV, 6 mA, high electrical efficiency (&gt; 40%) </a:t>
            </a:r>
            <a:endParaRPr lang="en-GB" dirty="0" smtClean="0"/>
          </a:p>
          <a:p>
            <a:r>
              <a:rPr lang="en-GB" b="1" dirty="0" smtClean="0"/>
              <a:t>Applications</a:t>
            </a:r>
            <a:r>
              <a:rPr lang="en-GB" dirty="0" smtClean="0"/>
              <a:t>: ADS, high flux particle beams, radioisotopes for medicine, various other industrial applications</a:t>
            </a:r>
          </a:p>
          <a:p>
            <a:r>
              <a:rPr lang="en-GB" b="1" dirty="0" smtClean="0"/>
              <a:t>Collaboration</a:t>
            </a:r>
            <a:r>
              <a:rPr lang="en-GB" dirty="0" smtClean="0"/>
              <a:t>: </a:t>
            </a:r>
            <a:r>
              <a:rPr lang="en-GB" dirty="0" err="1" smtClean="0"/>
              <a:t>iThEC</a:t>
            </a:r>
            <a:r>
              <a:rPr lang="en-GB" dirty="0" smtClean="0"/>
              <a:t>, PSI, AIMA*, ASG, </a:t>
            </a:r>
            <a:r>
              <a:rPr lang="en-GB" dirty="0" err="1" smtClean="0"/>
              <a:t>Ing</a:t>
            </a:r>
            <a:r>
              <a:rPr lang="en-GB" dirty="0" smtClean="0"/>
              <a:t>. </a:t>
            </a:r>
            <a:r>
              <a:rPr lang="en-GB" dirty="0" err="1" smtClean="0"/>
              <a:t>Cinotti</a:t>
            </a:r>
            <a:r>
              <a:rPr lang="en-GB" dirty="0" smtClean="0"/>
              <a:t>,  + others</a:t>
            </a:r>
            <a:r>
              <a:rPr lang="fr-FR" dirty="0" smtClean="0"/>
              <a:t>, </a:t>
            </a:r>
            <a:r>
              <a:rPr lang="fr-FR" dirty="0" smtClean="0"/>
              <a:t>CERN? </a:t>
            </a:r>
            <a:endParaRPr lang="fr-FR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314970"/>
            <a:ext cx="2793999" cy="179323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7" name="TextBox 6"/>
          <p:cNvSpPr txBox="1"/>
          <p:nvPr/>
        </p:nvSpPr>
        <p:spPr>
          <a:xfrm>
            <a:off x="332153" y="6004087"/>
            <a:ext cx="409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* P. </a:t>
            </a:r>
            <a:r>
              <a:rPr lang="fr-FR" i="1" dirty="0" err="1" smtClean="0"/>
              <a:t>Mandrillon</a:t>
            </a:r>
            <a:r>
              <a:rPr lang="fr-FR" i="1" dirty="0" smtClean="0"/>
              <a:t>, Centre Lacassagne, Nice</a:t>
            </a:r>
            <a:endParaRPr lang="fr-FR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390900" y="43805"/>
            <a:ext cx="3205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SECOND </a:t>
            </a:r>
            <a:r>
              <a:rPr lang="en-GB" sz="2400" b="1" dirty="0" err="1" smtClean="0"/>
              <a:t>iThEC</a:t>
            </a:r>
            <a:r>
              <a:rPr lang="en-GB" sz="2400" b="1" dirty="0" smtClean="0"/>
              <a:t> PROJECT</a:t>
            </a:r>
            <a:endParaRPr lang="en-GB" sz="24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11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7164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35222"/>
            <a:ext cx="9144000" cy="4921127"/>
          </a:xfrm>
        </p:spPr>
        <p:txBody>
          <a:bodyPr>
            <a:noAutofit/>
          </a:bodyPr>
          <a:lstStyle/>
          <a:p>
            <a:r>
              <a:rPr lang="en-GB" sz="2400" dirty="0" err="1" smtClean="0"/>
              <a:t>iThEC</a:t>
            </a:r>
            <a:r>
              <a:rPr lang="en-GB" sz="2400" dirty="0" smtClean="0"/>
              <a:t> has a clear but challenging programme, addressing one of the most critical problems of Society</a:t>
            </a:r>
          </a:p>
          <a:p>
            <a:r>
              <a:rPr lang="en-GB" sz="2400" dirty="0" err="1" smtClean="0"/>
              <a:t>iThEC’s</a:t>
            </a:r>
            <a:r>
              <a:rPr lang="en-GB" sz="2400" dirty="0" smtClean="0"/>
              <a:t> activities are in the spirit of a continuation of developments born at CERN</a:t>
            </a:r>
          </a:p>
          <a:p>
            <a:r>
              <a:rPr lang="en-GB" sz="2400" dirty="0" smtClean="0"/>
              <a:t>The </a:t>
            </a:r>
            <a:r>
              <a:rPr lang="en-GB" sz="2400" b="1" dirty="0" smtClean="0">
                <a:solidFill>
                  <a:srgbClr val="FF0000"/>
                </a:solidFill>
              </a:rPr>
              <a:t>ADS experiment at </a:t>
            </a:r>
            <a:r>
              <a:rPr lang="en-GB" sz="2400" b="1" dirty="0" err="1" smtClean="0">
                <a:solidFill>
                  <a:srgbClr val="FF0000"/>
                </a:solidFill>
              </a:rPr>
              <a:t>Troitsk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dirty="0" smtClean="0"/>
              <a:t>and the development in parallel of an </a:t>
            </a:r>
            <a:r>
              <a:rPr lang="en-GB" sz="2400" b="1" dirty="0" smtClean="0">
                <a:solidFill>
                  <a:srgbClr val="FF0000"/>
                </a:solidFill>
              </a:rPr>
              <a:t>innovative high-power cyclotron </a:t>
            </a:r>
            <a:r>
              <a:rPr lang="en-GB" sz="2400" dirty="0" smtClean="0"/>
              <a:t>should contribute to significant progress in the field of ADS and the exploitation of thorium </a:t>
            </a:r>
          </a:p>
          <a:p>
            <a:r>
              <a:rPr lang="en-GB" sz="2400" dirty="0" smtClean="0"/>
              <a:t>Getting these two major projects approved is the priority of </a:t>
            </a:r>
            <a:r>
              <a:rPr lang="en-GB" sz="2400" dirty="0" err="1" smtClean="0"/>
              <a:t>iThEC</a:t>
            </a:r>
            <a:endParaRPr lang="en-GB" sz="2400" dirty="0"/>
          </a:p>
          <a:p>
            <a:r>
              <a:rPr lang="en-GB" sz="2400" dirty="0" smtClean="0"/>
              <a:t>We need </a:t>
            </a:r>
            <a:r>
              <a:rPr lang="en-GB" sz="2400" dirty="0" smtClean="0"/>
              <a:t>support </a:t>
            </a:r>
            <a:r>
              <a:rPr lang="en-GB" sz="2400" dirty="0" smtClean="0"/>
              <a:t>from the physics community</a:t>
            </a:r>
          </a:p>
          <a:p>
            <a:r>
              <a:rPr lang="en-GB" sz="2400" dirty="0" smtClean="0"/>
              <a:t>You are all welcome to join </a:t>
            </a:r>
            <a:r>
              <a:rPr lang="en-GB" sz="2400" dirty="0" err="1" smtClean="0"/>
              <a:t>iThEC</a:t>
            </a:r>
            <a:r>
              <a:rPr lang="en-GB" sz="2400" dirty="0" smtClean="0"/>
              <a:t> in this great adventure.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See </a:t>
            </a:r>
            <a:r>
              <a:rPr lang="en-GB" sz="2400" dirty="0" smtClean="0">
                <a:hlinkClick r:id="rId2"/>
              </a:rPr>
              <a:t>www.ithec.org</a:t>
            </a:r>
            <a:endParaRPr lang="en-GB" sz="2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12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592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349"/>
            <a:ext cx="8229600" cy="1143000"/>
          </a:xfrm>
        </p:spPr>
        <p:txBody>
          <a:bodyPr/>
          <a:lstStyle/>
          <a:p>
            <a:r>
              <a:rPr lang="en-GB" dirty="0" smtClean="0"/>
              <a:t>History of ADS projects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837961"/>
              </p:ext>
            </p:extLst>
          </p:nvPr>
        </p:nvGraphicFramePr>
        <p:xfrm>
          <a:off x="331913" y="1125311"/>
          <a:ext cx="8712969" cy="5537841"/>
        </p:xfrm>
        <a:graphic>
          <a:graphicData uri="http://schemas.openxmlformats.org/drawingml/2006/table">
            <a:tbl>
              <a:tblPr/>
              <a:tblGrid>
                <a:gridCol w="864096"/>
                <a:gridCol w="1512168"/>
                <a:gridCol w="792089"/>
                <a:gridCol w="5544616"/>
              </a:tblGrid>
              <a:tr h="171359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Project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Neutron Source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Core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Purpose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FEAT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(CERN)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(0.6 to 2.75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GeV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(~10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p/s)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Thermal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(≈ 1 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Reactor physics of thermal subcritical system (k≈0.9) with spallation source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done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TARC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(CERN)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(0.6 to 2.75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GeV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(~10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p/s)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(≈ 1 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Lead slowing down spectrometry and transmutation of LLFP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done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3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MUSE 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(France)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DT (~10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n/s)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(&lt; 1 kW)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Reactor physics of fast subcritical system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done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3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YALINA</a:t>
                      </a:r>
                      <a:br>
                        <a:rPr lang="en-US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(Belorus)</a:t>
                      </a:r>
                      <a:endParaRPr lang="en-GB" sz="110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DT (~10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10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n/s)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(&lt; 1 kW)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Reactor physics of thermal &amp; fast subcritical system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done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MEGAPIE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(Switzerland)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i-FI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(600 Me)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i-FI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Pb-Bi (1MW)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-----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Demonstration of 1MW target for short period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done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TRADE 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(Italy)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(140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MeV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Ta (40 kW)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Thermal</a:t>
                      </a:r>
                      <a:br>
                        <a:rPr lang="en-US" sz="12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(200 kW)</a:t>
                      </a:r>
                      <a:endParaRPr lang="en-GB" sz="120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Demonstration of ADS with thermal feedback -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cancelled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TEF-P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(Japan)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(600 MeV)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Pb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-Bi (10W, ~10</a:t>
                      </a:r>
                      <a:r>
                        <a:rPr lang="en-US" sz="1100" baseline="300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12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n/s)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(&lt; 1 kW)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Coupling of fast subcritical system with spallation source including MA fuelled configuration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–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on-going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SAD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(Russia)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(660 MeV)</a:t>
                      </a: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Pb-Bi (1 kW)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(20 kW)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Coupling of fast subcritical system with spallation source -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cancelled 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TEF-T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(Japan)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(600 MeV)</a:t>
                      </a: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Pb-Bi (200 kW)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-----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Dedicated facility for demonstration and accumulation of material data base for long term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–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on-going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MYRRHA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(Belgium)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 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(600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MeV)</a:t>
                      </a:r>
                    </a:p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+ </a:t>
                      </a:r>
                      <a:r>
                        <a:rPr lang="en-GB" sz="1100" dirty="0" err="1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Pb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-Bi (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1.8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MW)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(60 MW)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Experimental ADS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–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under design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CADS</a:t>
                      </a:r>
                      <a:b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</a:b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(China)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Protons (0.6 – 1.5 </a:t>
                      </a:r>
                      <a:r>
                        <a:rPr lang="en-GB" sz="1100" dirty="0" err="1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GeV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Fast (100–&gt;1000MW)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Four phase project: 2011 – 2031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U-ADS (Ukraine)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Electrons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200 kW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Uranium-based ADS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</a:rPr>
                        <a:t>prototype (KIPT)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17">
                <a:tc>
                  <a:txBody>
                    <a:bodyPr/>
                    <a:lstStyle/>
                    <a:p>
                      <a:pPr marL="4572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ADS (Russia)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Protons (250-500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 MeV)</a:t>
                      </a:r>
                      <a:endParaRPr lang="en-GB" sz="11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969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1-5 MW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Using an existing facility at </a:t>
                      </a:r>
                      <a:r>
                        <a:rPr lang="en-GB" sz="1200" b="1" dirty="0" err="1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Troitsk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266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Troitsk</a:t>
            </a:r>
            <a:r>
              <a:rPr lang="en-GB" dirty="0" smtClean="0"/>
              <a:t> Road Map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0– Preliminary phase (6 months)</a:t>
            </a:r>
          </a:p>
          <a:p>
            <a:pPr lvl="1"/>
            <a:r>
              <a:rPr lang="en-GB" dirty="0"/>
              <a:t>Specifications of technical parameters</a:t>
            </a:r>
          </a:p>
          <a:p>
            <a:pPr marL="0" indent="0">
              <a:buNone/>
            </a:pPr>
            <a:r>
              <a:rPr lang="en-GB" dirty="0"/>
              <a:t>1– Conceptual design </a:t>
            </a:r>
            <a:endParaRPr lang="en-GB" dirty="0" smtClean="0"/>
          </a:p>
          <a:p>
            <a:pPr marL="0" lvl="0" indent="0">
              <a:buNone/>
            </a:pPr>
            <a:r>
              <a:rPr lang="en-GB" dirty="0" smtClean="0"/>
              <a:t>2– Obtain government authorization, which requires three steps:</a:t>
            </a:r>
            <a:endParaRPr lang="en-US" dirty="0" smtClean="0"/>
          </a:p>
          <a:p>
            <a:pPr lvl="1"/>
            <a:r>
              <a:rPr lang="en-GB" dirty="0" smtClean="0"/>
              <a:t>Declaration </a:t>
            </a:r>
            <a:r>
              <a:rPr lang="en-GB" dirty="0"/>
              <a:t>of intent</a:t>
            </a:r>
            <a:endParaRPr lang="en-US" dirty="0"/>
          </a:p>
          <a:p>
            <a:pPr lvl="1"/>
            <a:r>
              <a:rPr lang="en-GB" dirty="0"/>
              <a:t>Estimate of the impact on the environment</a:t>
            </a:r>
            <a:endParaRPr lang="en-US" dirty="0"/>
          </a:p>
          <a:p>
            <a:pPr lvl="1"/>
            <a:r>
              <a:rPr lang="en-GB" dirty="0"/>
              <a:t>Funding </a:t>
            </a:r>
            <a:r>
              <a:rPr lang="en-US" dirty="0" smtClean="0"/>
              <a:t>plan</a:t>
            </a:r>
            <a:endParaRPr lang="en-US" dirty="0"/>
          </a:p>
          <a:p>
            <a:pPr marL="0" indent="0">
              <a:buNone/>
            </a:pPr>
            <a:r>
              <a:rPr lang="en-GB" dirty="0"/>
              <a:t>3– Technical design</a:t>
            </a:r>
          </a:p>
          <a:p>
            <a:pPr marL="0" lvl="0" indent="0">
              <a:buNone/>
            </a:pPr>
            <a:r>
              <a:rPr lang="en-GB" dirty="0"/>
              <a:t>4– Licensing</a:t>
            </a:r>
            <a:endParaRPr lang="en-US" dirty="0"/>
          </a:p>
          <a:p>
            <a:pPr marL="0" lvl="0" indent="0">
              <a:buNone/>
            </a:pPr>
            <a:r>
              <a:rPr lang="en-GB" dirty="0"/>
              <a:t>5– Permission for construction and installation</a:t>
            </a:r>
          </a:p>
          <a:p>
            <a:pPr marL="0" lvl="0" indent="0">
              <a:buNone/>
            </a:pPr>
            <a:r>
              <a:rPr lang="en-GB" dirty="0"/>
              <a:t>6– Construction and installation</a:t>
            </a:r>
            <a:endParaRPr lang="en-US" dirty="0"/>
          </a:p>
          <a:p>
            <a:pPr marL="0" lvl="0" indent="0">
              <a:buNone/>
            </a:pPr>
            <a:r>
              <a:rPr lang="en-GB" dirty="0"/>
              <a:t>7– Permission for commissioning and </a:t>
            </a:r>
            <a:r>
              <a:rPr lang="en-GB" dirty="0" smtClean="0"/>
              <a:t>operation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826846" y="5793154"/>
            <a:ext cx="262123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Phases 0 to 7 over 5 years</a:t>
            </a:r>
          </a:p>
          <a:p>
            <a:r>
              <a:rPr lang="en-GB" dirty="0" smtClean="0"/>
              <a:t>Cost estimate: 55 M$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97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Documents </a:t>
            </a:r>
            <a:r>
              <a:rPr lang="en-GB" dirty="0" smtClean="0"/>
              <a:t>available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540263" cy="5215670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Executive summary of </a:t>
            </a:r>
            <a:r>
              <a:rPr lang="en-GB" dirty="0" err="1" smtClean="0"/>
              <a:t>Troitsk</a:t>
            </a:r>
            <a:r>
              <a:rPr lang="en-GB" dirty="0" smtClean="0"/>
              <a:t> Project</a:t>
            </a:r>
          </a:p>
          <a:p>
            <a:pPr lvl="1"/>
            <a:r>
              <a:rPr lang="en-GB" b="1" dirty="0" smtClean="0"/>
              <a:t>A MW-class ADS Demonstrator at the </a:t>
            </a:r>
            <a:r>
              <a:rPr lang="en-GB" b="1" dirty="0" err="1" smtClean="0"/>
              <a:t>Troitsk</a:t>
            </a:r>
            <a:r>
              <a:rPr lang="en-GB" b="1" dirty="0" smtClean="0"/>
              <a:t> site of the Institute for Nuclear Research, RAS, Moscow</a:t>
            </a:r>
            <a:endParaRPr lang="en-GB" dirty="0" smtClean="0"/>
          </a:p>
          <a:p>
            <a:r>
              <a:rPr lang="en-GB" dirty="0" err="1" smtClean="0"/>
              <a:t>Troitsk</a:t>
            </a:r>
            <a:r>
              <a:rPr lang="en-GB" dirty="0" smtClean="0"/>
              <a:t> visit report by </a:t>
            </a:r>
            <a:r>
              <a:rPr lang="en-GB" dirty="0" err="1" smtClean="0"/>
              <a:t>iThEC</a:t>
            </a:r>
            <a:r>
              <a:rPr lang="en-GB" dirty="0" smtClean="0"/>
              <a:t> experts</a:t>
            </a:r>
          </a:p>
          <a:p>
            <a:pPr lvl="1"/>
            <a:r>
              <a:rPr lang="en-GB" b="1" dirty="0" smtClean="0"/>
              <a:t>Visit of the Institute for Nuclear Research (INR) of the Russian Academy of Sciences, at </a:t>
            </a:r>
            <a:r>
              <a:rPr lang="en-GB" b="1" dirty="0" err="1" smtClean="0"/>
              <a:t>Troitsk</a:t>
            </a:r>
            <a:r>
              <a:rPr lang="en-GB" b="1" dirty="0" smtClean="0"/>
              <a:t>, by a delegation from the international Thorium Energy Committee (</a:t>
            </a:r>
            <a:r>
              <a:rPr lang="en-GB" b="1" dirty="0" err="1" smtClean="0"/>
              <a:t>iThEC</a:t>
            </a:r>
            <a:r>
              <a:rPr lang="en-GB" b="1" dirty="0" smtClean="0"/>
              <a:t>) and </a:t>
            </a:r>
            <a:r>
              <a:rPr lang="en-GB" b="1" dirty="0" err="1" smtClean="0"/>
              <a:t>IBeL</a:t>
            </a:r>
            <a:endParaRPr lang="en-GB" b="1" dirty="0" smtClean="0"/>
          </a:p>
          <a:p>
            <a:r>
              <a:rPr lang="en-GB" dirty="0" smtClean="0"/>
              <a:t>Technical and political arguments in favour of an ADS experiment </a:t>
            </a:r>
            <a:r>
              <a:rPr lang="en-GB" dirty="0" err="1" smtClean="0"/>
              <a:t>atTroitsk</a:t>
            </a:r>
            <a:r>
              <a:rPr lang="en-GB" dirty="0" smtClean="0"/>
              <a:t> 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S</a:t>
            </a:r>
            <a:r>
              <a:rPr lang="en-GB" b="1" dirty="0" smtClean="0"/>
              <a:t>elective </a:t>
            </a:r>
            <a:r>
              <a:rPr lang="en-GB" b="1" dirty="0" err="1" smtClean="0">
                <a:solidFill>
                  <a:srgbClr val="FF0000"/>
                </a:solidFill>
              </a:rPr>
              <a:t>TE</a:t>
            </a:r>
            <a:r>
              <a:rPr lang="en-GB" b="1" dirty="0" err="1" smtClean="0"/>
              <a:t>chnology</a:t>
            </a:r>
            <a:r>
              <a:rPr lang="en-GB" b="1" dirty="0" smtClean="0"/>
              <a:t> </a:t>
            </a:r>
            <a:r>
              <a:rPr lang="en-GB" b="1" dirty="0" smtClean="0">
                <a:solidFill>
                  <a:srgbClr val="FF0000"/>
                </a:solidFill>
              </a:rPr>
              <a:t>P</a:t>
            </a:r>
            <a:r>
              <a:rPr lang="en-GB" b="1" dirty="0" smtClean="0"/>
              <a:t>latform:</a:t>
            </a:r>
            <a:r>
              <a:rPr lang="en-GB" sz="2000" dirty="0" smtClean="0"/>
              <a:t> </a:t>
            </a:r>
            <a:r>
              <a:rPr lang="en-GB" b="1" dirty="0" smtClean="0"/>
              <a:t>A Russian demonstrator for selecting transmutation technologies</a:t>
            </a:r>
          </a:p>
          <a:p>
            <a:r>
              <a:rPr lang="en-GB" dirty="0" smtClean="0"/>
              <a:t>ThEC13 Proceedings</a:t>
            </a:r>
          </a:p>
          <a:p>
            <a:pPr lvl="1"/>
            <a:r>
              <a:rPr lang="en-GB" b="1" dirty="0" smtClean="0"/>
              <a:t>« Thorium Energy for the World » published by Springer</a:t>
            </a:r>
          </a:p>
          <a:p>
            <a:r>
              <a:rPr lang="en-GB" dirty="0" smtClean="0"/>
              <a:t>Specifications for the accelerator for the H2020 FET Call</a:t>
            </a:r>
          </a:p>
          <a:p>
            <a:pPr lvl="1"/>
            <a:r>
              <a:rPr lang="en-GB" b="1" dirty="0" smtClean="0"/>
              <a:t>Technical description of H2020 call elements</a:t>
            </a:r>
          </a:p>
          <a:p>
            <a:r>
              <a:rPr lang="en-GB" dirty="0" smtClean="0"/>
              <a:t>Description of </a:t>
            </a:r>
            <a:r>
              <a:rPr lang="en-GB" dirty="0" err="1" smtClean="0"/>
              <a:t>Troitsk</a:t>
            </a:r>
            <a:r>
              <a:rPr lang="en-GB" dirty="0" smtClean="0"/>
              <a:t> infrastructure, and strategy for the core</a:t>
            </a:r>
          </a:p>
          <a:p>
            <a:pPr lvl="1"/>
            <a:r>
              <a:rPr lang="en-GB" b="1" dirty="0" smtClean="0"/>
              <a:t>Technical description and strategy for the ADS experiment at </a:t>
            </a:r>
            <a:r>
              <a:rPr lang="en-GB" b="1" dirty="0" err="1" smtClean="0"/>
              <a:t>Troitsk</a:t>
            </a:r>
            <a:r>
              <a:rPr lang="en-GB" b="1" dirty="0" smtClean="0"/>
              <a:t> </a:t>
            </a:r>
            <a:r>
              <a:rPr lang="en-GB" dirty="0" smtClean="0"/>
              <a:t>(in preparation)</a:t>
            </a:r>
          </a:p>
          <a:p>
            <a:pPr lvl="1"/>
            <a:endParaRPr lang="en-GB" dirty="0" smtClean="0"/>
          </a:p>
          <a:p>
            <a:pPr lvl="1"/>
            <a:endParaRPr lang="en-GB" b="1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15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iThEC/CERN/June.13.2016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43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87000</TotalTime>
  <Words>1460</Words>
  <Application>Microsoft Macintosh PowerPoint</Application>
  <PresentationFormat>On-screen Show (4:3)</PresentationFormat>
  <Paragraphs>238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www.ithec.org</vt:lpstr>
      <vt:lpstr>iThEC</vt:lpstr>
      <vt:lpstr>PowerPoint Presentation</vt:lpstr>
      <vt:lpstr>PowerPoint Presentation</vt:lpstr>
      <vt:lpstr>PowerPoint Presentation</vt:lpstr>
      <vt:lpstr>Burning fossil fuels till the end?</vt:lpstr>
      <vt:lpstr>Solutions must come from R&amp;D</vt:lpstr>
      <vt:lpstr>20 years history of ADS</vt:lpstr>
      <vt:lpstr>Existing infrastructure at INR Troitsk</vt:lpstr>
      <vt:lpstr>ADS Experiment at INR Troitsk</vt:lpstr>
      <vt:lpstr>High-power superconducting  cyclotron</vt:lpstr>
      <vt:lpstr>CONCLUSION</vt:lpstr>
      <vt:lpstr>History of ADS projects</vt:lpstr>
      <vt:lpstr>Troitsk Road Map</vt:lpstr>
      <vt:lpstr>Documents available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ThEC13 Comité d’organisation</dc:title>
  <dc:creator>JPR</dc:creator>
  <cp:lastModifiedBy>JPR</cp:lastModifiedBy>
  <cp:revision>1199</cp:revision>
  <cp:lastPrinted>2016-06-13T08:44:26Z</cp:lastPrinted>
  <dcterms:created xsi:type="dcterms:W3CDTF">2013-05-28T07:54:53Z</dcterms:created>
  <dcterms:modified xsi:type="dcterms:W3CDTF">2016-06-13T10:34:17Z</dcterms:modified>
</cp:coreProperties>
</file>